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82" r:id="rId5"/>
    <p:sldId id="259" r:id="rId6"/>
    <p:sldId id="287" r:id="rId7"/>
    <p:sldId id="283" r:id="rId8"/>
    <p:sldId id="261" r:id="rId9"/>
    <p:sldId id="263" r:id="rId10"/>
    <p:sldId id="266" r:id="rId11"/>
    <p:sldId id="267" r:id="rId12"/>
    <p:sldId id="284" r:id="rId13"/>
    <p:sldId id="285" r:id="rId1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4" autoAdjust="0"/>
    <p:restoredTop sz="65961" autoAdjust="0"/>
  </p:normalViewPr>
  <p:slideViewPr>
    <p:cSldViewPr>
      <p:cViewPr>
        <p:scale>
          <a:sx n="81" d="100"/>
          <a:sy n="81" d="100"/>
        </p:scale>
        <p:origin x="-24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notesViewPr>
    <p:cSldViewPr>
      <p:cViewPr varScale="1">
        <p:scale>
          <a:sx n="56" d="100"/>
          <a:sy n="56" d="100"/>
        </p:scale>
        <p:origin x="-181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3556"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3557"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9A866D04-32B2-428B-B111-14AADF1F465B}" type="slidenum">
              <a:rPr lang="en-US"/>
              <a:pPr/>
              <a:t>‹#›</a:t>
            </a:fld>
            <a:endParaRPr lang="en-US"/>
          </a:p>
        </p:txBody>
      </p:sp>
    </p:spTree>
    <p:extLst>
      <p:ext uri="{BB962C8B-B14F-4D97-AF65-F5344CB8AC3E}">
        <p14:creationId xmlns:p14="http://schemas.microsoft.com/office/powerpoint/2010/main" val="108688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38F26F72-1CA2-4E5C-9DA9-4E5A2B3F9FAD}" type="slidenum">
              <a:rPr lang="en-US"/>
              <a:pPr/>
              <a:t>‹#›</a:t>
            </a:fld>
            <a:endParaRPr lang="en-US"/>
          </a:p>
        </p:txBody>
      </p:sp>
    </p:spTree>
    <p:extLst>
      <p:ext uri="{BB962C8B-B14F-4D97-AF65-F5344CB8AC3E}">
        <p14:creationId xmlns:p14="http://schemas.microsoft.com/office/powerpoint/2010/main" val="29912170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50835-0D81-48D8-A75F-78D286492597}" type="slidenum">
              <a:rPr lang="en-US"/>
              <a:pPr/>
              <a:t>1</a:t>
            </a:fld>
            <a:endParaRPr lang="en-US"/>
          </a:p>
        </p:txBody>
      </p:sp>
      <p:sp>
        <p:nvSpPr>
          <p:cNvPr id="35842" name="Rectangle 2"/>
          <p:cNvSpPr>
            <a:spLocks noGrp="1" noRot="1" noChangeAspect="1" noChangeArrowheads="1" noTextEdit="1"/>
          </p:cNvSpPr>
          <p:nvPr>
            <p:ph type="sldImg"/>
          </p:nvPr>
        </p:nvSpPr>
        <p:spPr>
          <a:xfrm>
            <a:off x="1644650" y="77788"/>
            <a:ext cx="3513138" cy="2633662"/>
          </a:xfrm>
          <a:ln/>
        </p:spPr>
      </p:sp>
      <p:sp>
        <p:nvSpPr>
          <p:cNvPr id="35843" name="Rectangle 3"/>
          <p:cNvSpPr>
            <a:spLocks noGrp="1" noChangeArrowheads="1"/>
          </p:cNvSpPr>
          <p:nvPr>
            <p:ph type="body" idx="1"/>
          </p:nvPr>
        </p:nvSpPr>
        <p:spPr>
          <a:xfrm>
            <a:off x="623147" y="2633980"/>
            <a:ext cx="6387253" cy="6430010"/>
          </a:xfrm>
        </p:spPr>
        <p:txBody>
          <a:bodyPr/>
          <a:lstStyle/>
          <a:p>
            <a:pPr>
              <a:spcBef>
                <a:spcPts val="0"/>
              </a:spcBef>
            </a:pPr>
            <a:r>
              <a:rPr lang="en-US" sz="1400" dirty="0" smtClean="0"/>
              <a:t>Topics:</a:t>
            </a:r>
          </a:p>
          <a:p>
            <a:pPr>
              <a:spcBef>
                <a:spcPts val="0"/>
              </a:spcBef>
              <a:buFont typeface="Arial" pitchFamily="34" charset="0"/>
              <a:buChar char="•"/>
            </a:pPr>
            <a:r>
              <a:rPr lang="en-US" sz="1400" dirty="0" smtClean="0"/>
              <a:t>employee (e.g. pastors, office and facilities staff) versus independent contract (e.g. outside services firms: janitorial, snow removal, accounting/bookkeeping) (14-point IRS test)</a:t>
            </a:r>
          </a:p>
          <a:p>
            <a:pPr>
              <a:spcBef>
                <a:spcPts val="0"/>
              </a:spcBef>
              <a:buFont typeface="Arial" pitchFamily="34" charset="0"/>
              <a:buChar char="•"/>
            </a:pPr>
            <a:r>
              <a:rPr lang="en-US" sz="1400" dirty="0" smtClean="0"/>
              <a:t>definition of minister: employed by 501(c)(3) organization to perform sacerdotal duties, etc.</a:t>
            </a:r>
          </a:p>
          <a:p>
            <a:pPr>
              <a:spcBef>
                <a:spcPts val="0"/>
              </a:spcBef>
              <a:buFont typeface="Arial" pitchFamily="34" charset="0"/>
              <a:buChar char="•"/>
            </a:pPr>
            <a:r>
              <a:rPr lang="en-US" sz="1400" dirty="0" smtClean="0"/>
              <a:t>standard classification of a minister: employee in every respect except for purposes of FICA/SECA taxes</a:t>
            </a:r>
          </a:p>
          <a:p>
            <a:pPr lvl="1">
              <a:spcBef>
                <a:spcPts val="0"/>
              </a:spcBef>
              <a:buFont typeface="Arial" pitchFamily="34" charset="0"/>
              <a:buChar char="•"/>
            </a:pPr>
            <a:r>
              <a:rPr lang="en-US" sz="1400" dirty="0" smtClean="0"/>
              <a:t>eligible for all employee benefit provisions of the IRC</a:t>
            </a:r>
          </a:p>
          <a:p>
            <a:pPr lvl="1">
              <a:spcBef>
                <a:spcPts val="0"/>
              </a:spcBef>
              <a:buFont typeface="Arial" pitchFamily="34" charset="0"/>
              <a:buChar char="•"/>
            </a:pPr>
            <a:r>
              <a:rPr lang="en-US" sz="1400" dirty="0" smtClean="0"/>
              <a:t>no FICA tax withholding</a:t>
            </a:r>
          </a:p>
          <a:p>
            <a:pPr lvl="1">
              <a:spcBef>
                <a:spcPts val="0"/>
              </a:spcBef>
              <a:buFont typeface="Arial" pitchFamily="34" charset="0"/>
              <a:buChar char="•"/>
            </a:pPr>
            <a:r>
              <a:rPr lang="en-US" sz="1400" dirty="0" smtClean="0"/>
              <a:t>income tax withholding optional</a:t>
            </a:r>
          </a:p>
          <a:p>
            <a:pPr lvl="1">
              <a:spcBef>
                <a:spcPts val="0"/>
              </a:spcBef>
              <a:buFont typeface="Arial" pitchFamily="34" charset="0"/>
              <a:buChar char="•"/>
            </a:pPr>
            <a:r>
              <a:rPr lang="en-US" sz="1400" dirty="0" smtClean="0"/>
              <a:t>Form </a:t>
            </a:r>
            <a:r>
              <a:rPr lang="en-US" sz="1400" dirty="0" err="1" smtClean="0"/>
              <a:t>1040ES</a:t>
            </a:r>
            <a:endParaRPr lang="en-US" sz="1400" dirty="0" smtClean="0"/>
          </a:p>
          <a:p>
            <a:pPr>
              <a:spcBef>
                <a:spcPts val="0"/>
              </a:spcBef>
              <a:buFont typeface="Arial" pitchFamily="34" charset="0"/>
              <a:buChar char="•"/>
            </a:pPr>
            <a:r>
              <a:rPr lang="en-US" sz="1400" dirty="0" smtClean="0"/>
              <a:t>typical minister W-2; assumptions:</a:t>
            </a:r>
          </a:p>
          <a:p>
            <a:pPr lvl="1">
              <a:spcBef>
                <a:spcPts val="0"/>
              </a:spcBef>
              <a:buFont typeface="Arial" pitchFamily="34" charset="0"/>
              <a:buChar char="•"/>
            </a:pPr>
            <a:r>
              <a:rPr lang="en-US" sz="1400" dirty="0" smtClean="0"/>
              <a:t>total church compensation package: medical insurance and out-of-pocket; professional expenses; housing allowance; 403(b) elective deferral and matching</a:t>
            </a:r>
          </a:p>
          <a:p>
            <a:pPr lvl="1">
              <a:spcBef>
                <a:spcPts val="0"/>
              </a:spcBef>
              <a:buFont typeface="Arial" pitchFamily="34" charset="0"/>
              <a:buChar char="•"/>
            </a:pPr>
            <a:r>
              <a:rPr lang="en-US" sz="1400" dirty="0" smtClean="0"/>
              <a:t>Form W-2 illustrated</a:t>
            </a:r>
          </a:p>
          <a:p>
            <a:pPr lvl="1">
              <a:spcBef>
                <a:spcPts val="0"/>
              </a:spcBef>
              <a:buFont typeface="Arial" pitchFamily="34" charset="0"/>
              <a:buChar char="•"/>
            </a:pPr>
            <a:r>
              <a:rPr lang="en-US" sz="1400" dirty="0" smtClean="0"/>
              <a:t>Form 941/944 implications</a:t>
            </a:r>
          </a:p>
          <a:p>
            <a:pPr>
              <a:spcBef>
                <a:spcPts val="0"/>
              </a:spcBef>
              <a:buFont typeface="Arial" pitchFamily="34" charset="0"/>
              <a:buChar char="•"/>
            </a:pPr>
            <a:r>
              <a:rPr lang="en-US" sz="1400" dirty="0" smtClean="0"/>
              <a:t>housing allowance </a:t>
            </a:r>
          </a:p>
          <a:p>
            <a:pPr lvl="1">
              <a:spcBef>
                <a:spcPts val="0"/>
              </a:spcBef>
              <a:buFont typeface="Arial" pitchFamily="34" charset="0"/>
              <a:buChar char="•"/>
            </a:pPr>
            <a:r>
              <a:rPr lang="en-US" sz="1400" dirty="0" smtClean="0"/>
              <a:t>principle residence</a:t>
            </a:r>
          </a:p>
          <a:p>
            <a:pPr lvl="1">
              <a:spcBef>
                <a:spcPts val="0"/>
              </a:spcBef>
              <a:buFont typeface="Arial" pitchFamily="34" charset="0"/>
              <a:buChar char="•"/>
            </a:pPr>
            <a:r>
              <a:rPr lang="en-US" sz="1400" dirty="0" smtClean="0"/>
              <a:t>3-part test</a:t>
            </a:r>
          </a:p>
          <a:p>
            <a:pPr>
              <a:spcBef>
                <a:spcPts val="0"/>
              </a:spcBef>
              <a:buFont typeface="Arial" pitchFamily="34" charset="0"/>
              <a:buChar char="•"/>
            </a:pPr>
            <a:r>
              <a:rPr lang="en-US" sz="1400" dirty="0" smtClean="0"/>
              <a:t>retirement plan options: Social Security, 403(b), IRA, Roth IRA</a:t>
            </a:r>
          </a:p>
          <a:p>
            <a:pPr>
              <a:spcBef>
                <a:spcPts val="0"/>
              </a:spcBef>
              <a:buFont typeface="Arial" pitchFamily="34" charset="0"/>
              <a:buChar char="•"/>
            </a:pPr>
            <a:r>
              <a:rPr lang="en-US" sz="1400" dirty="0" smtClean="0"/>
              <a:t>health benefits discrimination</a:t>
            </a:r>
          </a:p>
          <a:p>
            <a:pPr>
              <a:spcBef>
                <a:spcPts val="0"/>
              </a:spcBef>
              <a:buFont typeface="Arial" pitchFamily="34" charset="0"/>
              <a:buChar char="•"/>
            </a:pPr>
            <a:r>
              <a:rPr lang="en-US" sz="1400" dirty="0" smtClean="0"/>
              <a:t>accountable versus </a:t>
            </a:r>
            <a:r>
              <a:rPr lang="en-US" sz="1400" dirty="0" err="1" smtClean="0"/>
              <a:t>nonaccountable</a:t>
            </a:r>
            <a:r>
              <a:rPr lang="en-US" sz="1400" dirty="0" smtClean="0"/>
              <a:t> professional expense reimbursement plans</a:t>
            </a:r>
          </a:p>
          <a:p>
            <a:pPr defTabSz="931774">
              <a:spcBef>
                <a:spcPts val="0"/>
              </a:spcBef>
              <a:buFont typeface="Arial" pitchFamily="34" charset="0"/>
              <a:buChar char="•"/>
              <a:defRPr/>
            </a:pPr>
            <a:r>
              <a:rPr lang="en-US" sz="1400" dirty="0" smtClean="0"/>
              <a:t>opt out of SE tax: what, why, when, how</a:t>
            </a:r>
          </a:p>
        </p:txBody>
      </p:sp>
    </p:spTree>
    <p:extLst>
      <p:ext uri="{BB962C8B-B14F-4D97-AF65-F5344CB8AC3E}">
        <p14:creationId xmlns:p14="http://schemas.microsoft.com/office/powerpoint/2010/main" val="2340081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E584B-1648-4EBA-B536-13646C2CBA3A}" type="slidenum">
              <a:rPr lang="en-US"/>
              <a:pPr/>
              <a:t>10</a:t>
            </a:fld>
            <a:endParaRPr lang="en-US"/>
          </a:p>
        </p:txBody>
      </p:sp>
      <p:sp>
        <p:nvSpPr>
          <p:cNvPr id="27650" name="Rectangle 2"/>
          <p:cNvSpPr>
            <a:spLocks noGrp="1" noRot="1" noChangeAspect="1" noChangeArrowheads="1" noTextEdit="1"/>
          </p:cNvSpPr>
          <p:nvPr>
            <p:ph type="sldImg"/>
          </p:nvPr>
        </p:nvSpPr>
        <p:spPr bwMode="auto">
          <a:xfrm>
            <a:off x="1181100" y="0"/>
            <a:ext cx="4648200" cy="348615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856827" y="3486150"/>
            <a:ext cx="6153573" cy="5345430"/>
          </a:xfrm>
          <a:prstGeom prst="rect">
            <a:avLst/>
          </a:prstGeom>
          <a:solidFill>
            <a:srgbClr val="FFFFFF"/>
          </a:solidFill>
          <a:ln>
            <a:solidFill>
              <a:srgbClr val="000000"/>
            </a:solidFill>
            <a:miter lim="800000"/>
            <a:headEnd/>
            <a:tailEnd/>
          </a:ln>
        </p:spPr>
        <p:txBody>
          <a:bodyPr/>
          <a:lstStyle/>
          <a:p>
            <a:r>
              <a:rPr lang="en-US" dirty="0" smtClean="0"/>
              <a:t>Many ministers and their employers are looking for alternative plans to control rising health care costs without neglecting those in need of medical services. </a:t>
            </a:r>
          </a:p>
          <a:p>
            <a:r>
              <a:rPr lang="en-US" dirty="0" smtClean="0"/>
              <a:t>Many churches have only one employee—the pastor. This offers greater flexibility in crafting a plan based on purchasing major medical health insurance for catastrophic needs and self-insuring for all other health costs. The benefit to ministers is that self-insurance offers an opportunity to cover dental, vision, and other medical needs that are excluded from typical health insurance plans. </a:t>
            </a:r>
          </a:p>
          <a:p>
            <a:r>
              <a:rPr lang="en-US" dirty="0" smtClean="0"/>
              <a:t>IRS Notice 2002-45 announced creation of a new employer-provided plan—a </a:t>
            </a:r>
            <a:r>
              <a:rPr lang="en-US" b="1" dirty="0" smtClean="0"/>
              <a:t>health reimbursement arrangement </a:t>
            </a:r>
            <a:r>
              <a:rPr lang="en-US" dirty="0" smtClean="0"/>
              <a:t>(</a:t>
            </a:r>
            <a:r>
              <a:rPr lang="en-US" dirty="0" err="1" smtClean="0"/>
              <a:t>HRA</a:t>
            </a:r>
            <a:r>
              <a:rPr lang="en-US" dirty="0" smtClean="0"/>
              <a:t>)—that permits “reimbursements of medical expenses of an employee (or former employee) and the employee's spouse and dependents [that] are generally excludable from the employee's income... This is true even if the </a:t>
            </a:r>
            <a:r>
              <a:rPr lang="en-US" dirty="0" err="1" smtClean="0"/>
              <a:t>HRA</a:t>
            </a:r>
            <a:r>
              <a:rPr lang="en-US" dirty="0" smtClean="0"/>
              <a:t> allows unused amounts to be carried forward. According to the Notice, an </a:t>
            </a:r>
            <a:r>
              <a:rPr lang="en-US" dirty="0" err="1" smtClean="0"/>
              <a:t>HRA</a:t>
            </a:r>
            <a:r>
              <a:rPr lang="en-US" dirty="0" smtClean="0"/>
              <a:t> is an arrangement that: </a:t>
            </a:r>
          </a:p>
          <a:p>
            <a:r>
              <a:rPr lang="en-US" dirty="0" smtClean="0"/>
              <a:t>(1) Is paid solely by the employer. </a:t>
            </a:r>
          </a:p>
          <a:p>
            <a:r>
              <a:rPr lang="en-US" dirty="0" smtClean="0"/>
              <a:t>(2) Reimburses the employee for medical care expenses incurred by the employee and the employee's spouse and dependents. </a:t>
            </a:r>
          </a:p>
          <a:p>
            <a:r>
              <a:rPr lang="en-US" dirty="0" smtClean="0"/>
              <a:t>(3) Provides reimbursements up to a maximum dollar amount for a coverage period, and provides that any unused portion of the maximum dollar amount at the end of a coverage period is carried forward to increase the maximum reimbursement amount in later coverage periods. </a:t>
            </a:r>
          </a:p>
          <a:p>
            <a:r>
              <a:rPr lang="en-US" dirty="0" smtClean="0"/>
              <a:t>Any medical expense that qualifies for a tax deduction on an individual’s Form 1040, Schedule A qualifies (source: IRC §105-106). The church is required to maintain substantiation for all reimbursements. An </a:t>
            </a:r>
            <a:r>
              <a:rPr lang="en-US" dirty="0" err="1" smtClean="0"/>
              <a:t>HRA</a:t>
            </a:r>
            <a:r>
              <a:rPr lang="en-US" dirty="0" smtClean="0"/>
              <a:t> is subject to non-discrimination rules; this means that “highly compensated individuals” cannot receive benefits not equitably offered to other employees. However, churches with only one employee do not have these potential constraints. </a:t>
            </a:r>
          </a:p>
          <a:p>
            <a:r>
              <a:rPr lang="en-US" dirty="0" smtClean="0"/>
              <a:t>A church may also consider establishing a Health Savings Account (</a:t>
            </a:r>
            <a:r>
              <a:rPr lang="en-US" dirty="0" err="1" smtClean="0"/>
              <a:t>HSA</a:t>
            </a:r>
            <a:r>
              <a:rPr lang="en-US" dirty="0" smtClean="0"/>
              <a:t>). These have more limitations and costs, but have the added benefit of using an unrelated party to oversee disbursements and IRS compliance (a </a:t>
            </a:r>
            <a:r>
              <a:rPr lang="en-US" dirty="0" err="1" smtClean="0"/>
              <a:t>TPA—3</a:t>
            </a:r>
            <a:r>
              <a:rPr lang="en-US" baseline="30000" dirty="0" err="1" smtClean="0"/>
              <a:t>rd</a:t>
            </a:r>
            <a:r>
              <a:rPr lang="en-US" dirty="0" smtClean="0"/>
              <a:t> party administrator).</a:t>
            </a:r>
            <a:endParaRPr lang="en-US" sz="800" dirty="0"/>
          </a:p>
        </p:txBody>
      </p:sp>
    </p:spTree>
    <p:extLst>
      <p:ext uri="{BB962C8B-B14F-4D97-AF65-F5344CB8AC3E}">
        <p14:creationId xmlns:p14="http://schemas.microsoft.com/office/powerpoint/2010/main" val="2359130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14D8D-7107-4B29-998B-95E0FF34C878}" type="slidenum">
              <a:rPr lang="en-US"/>
              <a:pPr/>
              <a:t>11</a:t>
            </a:fld>
            <a:endParaRPr lang="en-US"/>
          </a:p>
        </p:txBody>
      </p:sp>
      <p:sp>
        <p:nvSpPr>
          <p:cNvPr id="29698" name="Rectangle 2"/>
          <p:cNvSpPr>
            <a:spLocks noGrp="1" noRot="1" noChangeAspect="1" noChangeArrowheads="1" noTextEdit="1"/>
          </p:cNvSpPr>
          <p:nvPr>
            <p:ph type="sldImg"/>
          </p:nvPr>
        </p:nvSpPr>
        <p:spPr bwMode="auto">
          <a:xfrm>
            <a:off x="1181100" y="0"/>
            <a:ext cx="4648200" cy="348615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778933" y="3486150"/>
            <a:ext cx="6231467" cy="5113020"/>
          </a:xfrm>
          <a:prstGeom prst="rect">
            <a:avLst/>
          </a:prstGeom>
          <a:solidFill>
            <a:srgbClr val="FFFFFF"/>
          </a:solidFill>
          <a:ln>
            <a:solidFill>
              <a:srgbClr val="000000"/>
            </a:solidFill>
            <a:miter lim="800000"/>
            <a:headEnd/>
            <a:tailEnd/>
          </a:ln>
        </p:spPr>
        <p:txBody>
          <a:bodyPr/>
          <a:lstStyle/>
          <a:p>
            <a:pPr>
              <a:buFont typeface="Wingdings" pitchFamily="2" charset="2"/>
              <a:buNone/>
            </a:pPr>
            <a:r>
              <a:rPr lang="en-US" sz="1400" dirty="0" smtClean="0"/>
              <a:t>Here’s a preacher looking for his next car for making visits to members ... NOT!</a:t>
            </a:r>
          </a:p>
          <a:p>
            <a:r>
              <a:rPr lang="en-US" dirty="0" smtClean="0"/>
              <a:t>Any financial assistance that a minister’s employer can give is appreciated. For example, many churches establish car allowances. Car allowances must be established as “accountable plans.” This means that any advances given by the employer to the minister must be properly substantiated on a timely basis or the law requires the minister to refund the unspent, undocumented portion of the allowance. </a:t>
            </a:r>
          </a:p>
          <a:p>
            <a:r>
              <a:rPr lang="en-US" dirty="0" smtClean="0"/>
              <a:t>It’s a better idea to offer a professional expense allowance (instead of a car allowance) that covers car expenses and any other professional expense. Documentation can then include non-auto costs such as air travel, lodging, conferences, gifts, entertainment, books, supplies, and any other legitimate ministry-related expenditure. </a:t>
            </a:r>
          </a:p>
          <a:p>
            <a:r>
              <a:rPr lang="en-US" dirty="0" smtClean="0"/>
              <a:t>The minister documents car expenses when he provides a record of the date, business purpose, and number of miles for each trip. The total miles submitted for reimbursement should then be multiplied by a per mile rate adopted by the church. The IRS sets maximum per mile rates each year that may be used if the church wishes without requiring inclusion of the reimbursement payments on the minister’s annual Form W-2. </a:t>
            </a:r>
          </a:p>
          <a:p>
            <a:pPr defTabSz="931774">
              <a:defRPr/>
            </a:pPr>
            <a:r>
              <a:rPr lang="en-US" dirty="0" smtClean="0"/>
              <a:t>For 2013, the IRS allowable mileage reimbursement/deductibility rate is 56.5 cents per mile. </a:t>
            </a:r>
          </a:p>
          <a:p>
            <a:r>
              <a:rPr lang="en-US" dirty="0" smtClean="0"/>
              <a:t>Personal meals are only deductible when the minister is out-of-town, overnight for business purposes.</a:t>
            </a:r>
          </a:p>
          <a:p>
            <a:r>
              <a:rPr lang="en-US" dirty="0" smtClean="0"/>
              <a:t>Even though the IRC permits the payment of advances, church funds will more be managed more effectively if the church budget establishes an expense category with an annual limit and if the church only disburses funds as documentation is received. </a:t>
            </a:r>
          </a:p>
          <a:p>
            <a:r>
              <a:rPr lang="en-US" dirty="0" smtClean="0"/>
              <a:t>Ministers who incur unreimbursed employee business expenses may include these costs as miscellaneous itemized deductions on their tax returns. Unfortunately, these deductions often do not end up reducing ministers’ taxable income so it’s better for churches to pay non-taxable reimbursement, even if it means they can provide as much taxable compensation as they might wish.</a:t>
            </a:r>
            <a:endParaRPr lang="en-US" sz="1400" dirty="0"/>
          </a:p>
        </p:txBody>
      </p:sp>
    </p:spTree>
    <p:extLst>
      <p:ext uri="{BB962C8B-B14F-4D97-AF65-F5344CB8AC3E}">
        <p14:creationId xmlns:p14="http://schemas.microsoft.com/office/powerpoint/2010/main" val="1344326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14D8D-7107-4B29-998B-95E0FF34C878}" type="slidenum">
              <a:rPr lang="en-US"/>
              <a:pPr/>
              <a:t>12</a:t>
            </a:fld>
            <a:endParaRPr lang="en-US"/>
          </a:p>
        </p:txBody>
      </p:sp>
      <p:sp>
        <p:nvSpPr>
          <p:cNvPr id="29698" name="Rectangle 2"/>
          <p:cNvSpPr>
            <a:spLocks noGrp="1" noRot="1" noChangeAspect="1" noChangeArrowheads="1" noTextEdit="1"/>
          </p:cNvSpPr>
          <p:nvPr>
            <p:ph type="sldImg"/>
          </p:nvPr>
        </p:nvSpPr>
        <p:spPr bwMode="auto">
          <a:xfrm>
            <a:off x="2112963" y="0"/>
            <a:ext cx="3719512" cy="2789238"/>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701040" y="2788920"/>
            <a:ext cx="6309360" cy="5810250"/>
          </a:xfrm>
          <a:prstGeom prst="rect">
            <a:avLst/>
          </a:prstGeom>
          <a:solidFill>
            <a:srgbClr val="FFFFFF"/>
          </a:solidFill>
          <a:ln>
            <a:solidFill>
              <a:srgbClr val="000000"/>
            </a:solidFill>
            <a:miter lim="800000"/>
            <a:headEnd/>
            <a:tailEnd/>
          </a:ln>
        </p:spPr>
        <p:txBody>
          <a:bodyPr/>
          <a:lstStyle/>
          <a:p>
            <a:r>
              <a:rPr lang="en-US" dirty="0" smtClean="0"/>
              <a:t>The Internal Revenue Code exempts ministers from mandatory federal and state income tax and Medicare and Social Security tax withholding by their employers. </a:t>
            </a:r>
          </a:p>
          <a:p>
            <a:r>
              <a:rPr lang="en-US" dirty="0" smtClean="0"/>
              <a:t>Employers of ministers are not permitted to withhold and match the 7.65 percent FICA tax payments (source: IRC 3121(b)(8)). Instead, the minister (unless he opts out of the social security system) is responsible to pay the entire 15.3 percent self-employment tax himself. Many ministers elect to have additional federal income tax withheld so that the excess can be applied to their self-employment tax obligation at the time they file their annual Form 1040. </a:t>
            </a:r>
          </a:p>
          <a:p>
            <a:r>
              <a:rPr lang="en-US" dirty="0" smtClean="0"/>
              <a:t>Whether a minister should opt out of the social security system depends greatly on his specific situation. However, the following information may be useful in determining his course of action. </a:t>
            </a:r>
          </a:p>
          <a:p>
            <a:r>
              <a:rPr lang="en-US" dirty="0" smtClean="0"/>
              <a:t>(a) He may apply to opt out of the social security system only within the first two years of receiving at least $400 of self-employment earnings any portion of which is related to his ministry as a licensed or ordained minister. </a:t>
            </a:r>
          </a:p>
          <a:p>
            <a:r>
              <a:rPr lang="en-US" dirty="0" smtClean="0"/>
              <a:t>(b) His social security tax-exempt status will apply only to ministerial income. FICA tax will continue to be withheld by his non-ministerial employers, if any. </a:t>
            </a:r>
          </a:p>
          <a:p>
            <a:r>
              <a:rPr lang="en-US" dirty="0" smtClean="0"/>
              <a:t>(c) His non-ministerial income both in the past and in the future will help him gain eligibility for Medicare and Social Security benefits (10 years required for eligibility) (source: www.ssa.gov). However, his Social Security benefits are based on his wage history and, accordingly, may be severely limited. </a:t>
            </a:r>
          </a:p>
          <a:p>
            <a:r>
              <a:rPr lang="en-US" dirty="0" smtClean="0"/>
              <a:t>(d) He must have a conscientious objection  to “acceptance (for services [he] performs as a minister...) of any public insurance that makes payments in the event of death, disability, old age, or retirement; or that makes payments toward the cost of, or provides services for, medical care” (IRS Form 4361 instructions). He is not saying that he is opposed to the public insurance system, but that for purposes of his ministerial support/compensation, he believes that it is the church’s responsibility to provide for his needs “in the event of death, disability, old age, or retirement; and ... medical care.” He is conscientiously opposed to the public assuming this responsibility when it is the church’s responsibility.</a:t>
            </a:r>
          </a:p>
          <a:p>
            <a:r>
              <a:rPr lang="en-US" b="1" dirty="0" smtClean="0"/>
              <a:t>Warning</a:t>
            </a:r>
            <a:r>
              <a:rPr lang="en-US" dirty="0" smtClean="0"/>
              <a:t>: If he chooses to opt out, then he must provide for his own adequate retirement funds, long-term disability savings or insurance, life insurance or survivor savings, and retirement era health care. I advise ministers to not base their decisions on rumors that the federal system might fail. In my opinion, if the economic woes of the US become so acute that the politicians are forced to deny benefits to millions of retirees, then ministers’ own investment accounts will likely be severely impacted as well. </a:t>
            </a:r>
            <a:endParaRPr lang="en-US" sz="1400" dirty="0"/>
          </a:p>
        </p:txBody>
      </p:sp>
    </p:spTree>
    <p:extLst>
      <p:ext uri="{BB962C8B-B14F-4D97-AF65-F5344CB8AC3E}">
        <p14:creationId xmlns:p14="http://schemas.microsoft.com/office/powerpoint/2010/main" val="3855942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14D8D-7107-4B29-998B-95E0FF34C878}" type="slidenum">
              <a:rPr lang="en-US"/>
              <a:pPr/>
              <a:t>13</a:t>
            </a:fld>
            <a:endParaRPr lang="en-US"/>
          </a:p>
        </p:txBody>
      </p:sp>
      <p:sp>
        <p:nvSpPr>
          <p:cNvPr id="29698"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1090507" y="4415790"/>
            <a:ext cx="5919893" cy="4183380"/>
          </a:xfrm>
          <a:prstGeom prst="rect">
            <a:avLst/>
          </a:prstGeom>
          <a:solidFill>
            <a:srgbClr val="FFFFFF"/>
          </a:solidFill>
          <a:ln>
            <a:solidFill>
              <a:srgbClr val="000000"/>
            </a:solidFill>
            <a:miter lim="800000"/>
            <a:headEnd/>
            <a:tailEnd/>
          </a:ln>
        </p:spPr>
        <p:txBody>
          <a:bodyPr/>
          <a:lstStyle/>
          <a:p>
            <a:r>
              <a:rPr lang="en-US" sz="1400" dirty="0" smtClean="0"/>
              <a:t>www.MinistryCPA.org</a:t>
            </a:r>
          </a:p>
          <a:p>
            <a:r>
              <a:rPr lang="en-US" sz="1400" dirty="0" smtClean="0"/>
              <a:t>http://www.ministrycpa.blogspot.com/</a:t>
            </a:r>
          </a:p>
          <a:p>
            <a:endParaRPr lang="en-US" sz="1400" dirty="0" smtClean="0"/>
          </a:p>
          <a:p>
            <a:r>
              <a:rPr lang="en-US" sz="1400" dirty="0" smtClean="0"/>
              <a:t>Frequent Blog Topics:</a:t>
            </a:r>
          </a:p>
          <a:p>
            <a:endParaRPr lang="en-US" sz="1400" dirty="0"/>
          </a:p>
        </p:txBody>
      </p:sp>
    </p:spTree>
    <p:extLst>
      <p:ext uri="{BB962C8B-B14F-4D97-AF65-F5344CB8AC3E}">
        <p14:creationId xmlns:p14="http://schemas.microsoft.com/office/powerpoint/2010/main" val="343352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19E89B-0F47-4A1C-BD0D-3B384D013A25}" type="slidenum">
              <a:rPr lang="en-US"/>
              <a:pPr/>
              <a:t>2</a:t>
            </a:fld>
            <a:endParaRPr lang="en-US"/>
          </a:p>
        </p:txBody>
      </p:sp>
      <p:sp>
        <p:nvSpPr>
          <p:cNvPr id="12290" name="Rectangle 2"/>
          <p:cNvSpPr>
            <a:spLocks noGrp="1" noRot="1" noChangeAspect="1" noChangeArrowheads="1" noTextEdit="1"/>
          </p:cNvSpPr>
          <p:nvPr>
            <p:ph type="sldImg"/>
          </p:nvPr>
        </p:nvSpPr>
        <p:spPr>
          <a:xfrm>
            <a:off x="1181100" y="309563"/>
            <a:ext cx="4648200" cy="3486150"/>
          </a:xfrm>
          <a:ln/>
        </p:spPr>
      </p:sp>
      <p:sp>
        <p:nvSpPr>
          <p:cNvPr id="12291" name="Rectangle 3"/>
          <p:cNvSpPr>
            <a:spLocks noGrp="1" noChangeArrowheads="1"/>
          </p:cNvSpPr>
          <p:nvPr>
            <p:ph type="body" idx="1"/>
          </p:nvPr>
        </p:nvSpPr>
        <p:spPr>
          <a:xfrm>
            <a:off x="934720" y="4028440"/>
            <a:ext cx="5686213" cy="4570730"/>
          </a:xfrm>
        </p:spPr>
        <p:txBody>
          <a:bodyPr/>
          <a:lstStyle/>
          <a:p>
            <a:pPr defTabSz="931774">
              <a:defRPr/>
            </a:pPr>
            <a:r>
              <a:rPr lang="en-US" sz="1400" dirty="0" smtClean="0"/>
              <a:t>A church has pastors; office and facilities staff; and people providing janitorial, snow removal, accounting/bookkeeping services. Who is an employee and who is not?</a:t>
            </a:r>
          </a:p>
          <a:p>
            <a:pPr defTabSz="931774">
              <a:defRPr/>
            </a:pPr>
            <a:endParaRPr lang="en-US" sz="1400" dirty="0" smtClean="0"/>
          </a:p>
          <a:p>
            <a:pPr defTabSz="931774">
              <a:defRPr/>
            </a:pPr>
            <a:r>
              <a:rPr lang="en-US" sz="1400" dirty="0" smtClean="0"/>
              <a:t>Form SS-8 can be submitted to the IRS for its determination, but it’s a 3-page form!</a:t>
            </a:r>
          </a:p>
          <a:p>
            <a:pPr defTabSz="931774">
              <a:defRPr/>
            </a:pPr>
            <a:endParaRPr lang="en-US" sz="1400" dirty="0" smtClean="0"/>
          </a:p>
          <a:p>
            <a:r>
              <a:rPr lang="en-US" sz="1400" dirty="0" smtClean="0"/>
              <a:t>Three characteristics are used by the IRS to determine the relationship between businesses and workers:</a:t>
            </a:r>
          </a:p>
          <a:p>
            <a:r>
              <a:rPr lang="en-US" sz="1400" dirty="0" smtClean="0"/>
              <a:t>1. </a:t>
            </a:r>
            <a:r>
              <a:rPr lang="en-US" sz="1400" b="1" dirty="0" smtClean="0"/>
              <a:t>Behavioral Control </a:t>
            </a:r>
            <a:r>
              <a:rPr lang="en-US" sz="1400" dirty="0" smtClean="0"/>
              <a:t>covers facts that show whether the business has a right to direct or control how the work is done through instructions, training or other means. </a:t>
            </a:r>
          </a:p>
          <a:p>
            <a:r>
              <a:rPr lang="en-US" sz="1400" dirty="0" smtClean="0"/>
              <a:t>2. </a:t>
            </a:r>
            <a:r>
              <a:rPr lang="en-US" sz="1400" b="1" dirty="0" smtClean="0"/>
              <a:t>Financial Control </a:t>
            </a:r>
            <a:r>
              <a:rPr lang="en-US" sz="1400" dirty="0" smtClean="0"/>
              <a:t>covers facts that show whether the business has a right to direct or control the financial and business aspects of the worker's job. </a:t>
            </a:r>
          </a:p>
          <a:p>
            <a:r>
              <a:rPr lang="en-US" sz="1400" dirty="0" smtClean="0"/>
              <a:t>4. The </a:t>
            </a:r>
            <a:r>
              <a:rPr lang="en-US" sz="1400" b="1" dirty="0" smtClean="0"/>
              <a:t>Type of Relationship </a:t>
            </a:r>
            <a:r>
              <a:rPr lang="en-US" sz="1400" dirty="0" smtClean="0"/>
              <a:t>factor relates to how the workers and the business owner perceive their relationship.</a:t>
            </a:r>
          </a:p>
          <a:p>
            <a:r>
              <a:rPr lang="en-US" sz="1400" dirty="0" smtClean="0"/>
              <a:t>Source: www.irs.gov (</a:t>
            </a:r>
            <a:r>
              <a:rPr lang="en-US" sz="1400" b="1" dirty="0" smtClean="0"/>
              <a:t>Employee vs. Independent Contractor – Ten Tips for Business Owners; </a:t>
            </a:r>
            <a:r>
              <a:rPr lang="en-US" sz="1400" dirty="0" smtClean="0"/>
              <a:t>IRS Summertime Tax Tip 2009-20)</a:t>
            </a:r>
          </a:p>
          <a:p>
            <a:pPr defTabSz="931774">
              <a:defRPr/>
            </a:pPr>
            <a:endParaRPr lang="en-US" sz="1400" dirty="0" smtClean="0"/>
          </a:p>
          <a:p>
            <a:pPr>
              <a:buFont typeface="Arial" pitchFamily="34" charset="0"/>
              <a:buChar char="•"/>
            </a:pPr>
            <a:endParaRPr lang="en-US" sz="1400" dirty="0" smtClean="0"/>
          </a:p>
        </p:txBody>
      </p:sp>
    </p:spTree>
    <p:extLst>
      <p:ext uri="{BB962C8B-B14F-4D97-AF65-F5344CB8AC3E}">
        <p14:creationId xmlns:p14="http://schemas.microsoft.com/office/powerpoint/2010/main" val="2366543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EC5A0-F369-4648-B21A-04813992C8C6}" type="slidenum">
              <a:rPr lang="en-US"/>
              <a:pPr/>
              <a:t>3</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sz="1400" dirty="0" smtClean="0"/>
              <a:t>To qualify for the special tax provisions available to ministers, an individual must be a “minister” and must perform services “in the exercise of his ministry.” ...</a:t>
            </a:r>
          </a:p>
          <a:p>
            <a:pPr defTabSz="931774">
              <a:defRPr/>
            </a:pPr>
            <a:r>
              <a:rPr lang="en-US" sz="1400" dirty="0" smtClean="0"/>
              <a:t>Treas. Reg. § 1.1402(c)-5 requires that an individual be a “duly ordained, commissioned, or licensed minister of a church.” ... Because religious disciplines vary in their formal procedures for these designations, whether an individual is “duly ordained, commissioned, or licensed” depends on these facts and circumstances.</a:t>
            </a:r>
          </a:p>
          <a:p>
            <a:endParaRPr lang="en-US" sz="1400" dirty="0" smtClean="0"/>
          </a:p>
          <a:p>
            <a:r>
              <a:rPr lang="en-US" sz="1400" dirty="0" smtClean="0"/>
              <a:t>Treas. Reg. § 1.107-1(a) also provides examples of specific services considered duties of a minister, including:</a:t>
            </a:r>
          </a:p>
          <a:p>
            <a:r>
              <a:rPr lang="en-US" sz="1400" dirty="0" smtClean="0"/>
              <a:t>Performance of sacerdotal functions; Conduct of religious worship; Administration and maintenance of religious organizations and their integral agencies; and Performance of teaching and administrative duties at theological seminaries. </a:t>
            </a:r>
          </a:p>
          <a:p>
            <a:pPr defTabSz="931774">
              <a:defRPr/>
            </a:pPr>
            <a:r>
              <a:rPr lang="en-US" sz="1400" b="1" dirty="0" smtClean="0"/>
              <a:t>(Source: Minister Audit Technique Guide, April 2009, www.irs.gov)</a:t>
            </a:r>
          </a:p>
          <a:p>
            <a:pPr defTabSz="931774">
              <a:defRPr/>
            </a:pPr>
            <a:endParaRPr lang="en-US" sz="1400" b="1" dirty="0" smtClean="0"/>
          </a:p>
          <a:p>
            <a:pPr defTabSz="931774">
              <a:defRPr/>
            </a:pPr>
            <a:r>
              <a:rPr lang="en-US" sz="1400" b="1" dirty="0" smtClean="0">
                <a:solidFill>
                  <a:schemeClr val="bg1"/>
                </a:solidFill>
              </a:rPr>
              <a:t>Dual Status</a:t>
            </a:r>
            <a:r>
              <a:rPr lang="en-US" sz="1400" dirty="0" smtClean="0">
                <a:solidFill>
                  <a:schemeClr val="bg1"/>
                </a:solidFill>
              </a:rPr>
              <a:t>: As a minister he typically is an employee in every respect except for purposes of social security and Medicare taxes. He is not subject to, nor eligible for, 7.65% FICA tax withholding.</a:t>
            </a:r>
          </a:p>
          <a:p>
            <a:pPr defTabSz="931774">
              <a:defRPr/>
            </a:pPr>
            <a:endParaRPr lang="en-US" sz="1400" b="1" dirty="0" smtClean="0"/>
          </a:p>
        </p:txBody>
      </p:sp>
    </p:spTree>
    <p:extLst>
      <p:ext uri="{BB962C8B-B14F-4D97-AF65-F5344CB8AC3E}">
        <p14:creationId xmlns:p14="http://schemas.microsoft.com/office/powerpoint/2010/main" val="387883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AEC5A0-F369-4648-B21A-04813992C8C6}" type="slidenum">
              <a:rPr lang="en-US"/>
              <a:pPr/>
              <a:t>4</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pPr>
              <a:spcBef>
                <a:spcPts val="0"/>
              </a:spcBef>
            </a:pPr>
            <a:r>
              <a:rPr lang="en-US" sz="1400" dirty="0" smtClean="0"/>
              <a:t>standard classification of a minister: employee in every respect except for purposes of FICA/SECA taxes</a:t>
            </a:r>
          </a:p>
          <a:p>
            <a:pPr>
              <a:spcBef>
                <a:spcPts val="0"/>
              </a:spcBef>
            </a:pPr>
            <a:endParaRPr lang="en-US" sz="1400" dirty="0" smtClean="0"/>
          </a:p>
          <a:p>
            <a:pPr>
              <a:spcBef>
                <a:spcPts val="0"/>
              </a:spcBef>
              <a:buFont typeface="Arial" pitchFamily="34" charset="0"/>
              <a:buChar char="•"/>
            </a:pPr>
            <a:r>
              <a:rPr lang="en-US" sz="1400" dirty="0" smtClean="0"/>
              <a:t>eligible for all employee benefit provisions of the IRC</a:t>
            </a:r>
          </a:p>
          <a:p>
            <a:pPr lvl="1">
              <a:spcBef>
                <a:spcPts val="0"/>
              </a:spcBef>
              <a:buFont typeface="Arial" pitchFamily="34" charset="0"/>
              <a:buChar char="•"/>
            </a:pPr>
            <a:r>
              <a:rPr lang="en-US" sz="1400" dirty="0" smtClean="0"/>
              <a:t> health insurance, </a:t>
            </a:r>
            <a:r>
              <a:rPr lang="en-US" sz="1400" dirty="0" err="1" smtClean="0"/>
              <a:t>HSAs</a:t>
            </a:r>
            <a:r>
              <a:rPr lang="en-US" sz="1400" dirty="0" smtClean="0"/>
              <a:t>—Health Savings Accounts, </a:t>
            </a:r>
            <a:r>
              <a:rPr lang="en-US" sz="1400" dirty="0" err="1" smtClean="0"/>
              <a:t>HRAs</a:t>
            </a:r>
            <a:r>
              <a:rPr lang="en-US" sz="1400" dirty="0" smtClean="0"/>
              <a:t>—Health Reimbursement Arrangements, </a:t>
            </a:r>
            <a:r>
              <a:rPr lang="en-US" sz="1400" dirty="0" err="1" smtClean="0"/>
              <a:t>FSAs</a:t>
            </a:r>
            <a:r>
              <a:rPr lang="en-US" sz="1400" dirty="0" smtClean="0"/>
              <a:t>—Flexible Spending Accounts</a:t>
            </a:r>
          </a:p>
          <a:p>
            <a:pPr lvl="1">
              <a:spcBef>
                <a:spcPts val="0"/>
              </a:spcBef>
              <a:buFont typeface="Arial" pitchFamily="34" charset="0"/>
              <a:buChar char="•"/>
            </a:pPr>
            <a:r>
              <a:rPr lang="en-US" sz="1400" dirty="0" smtClean="0"/>
              <a:t> 403(b) plans for both elective deferrals and employer matching programs, SIMPLE IRAs, etc.</a:t>
            </a:r>
          </a:p>
          <a:p>
            <a:pPr lvl="1">
              <a:spcBef>
                <a:spcPts val="0"/>
              </a:spcBef>
              <a:buFont typeface="Arial" pitchFamily="34" charset="0"/>
              <a:buChar char="•"/>
            </a:pPr>
            <a:r>
              <a:rPr lang="en-US" sz="1400" dirty="0" smtClean="0"/>
              <a:t> life insurance, Section 125 plans, etc.</a:t>
            </a:r>
          </a:p>
          <a:p>
            <a:pPr>
              <a:spcBef>
                <a:spcPts val="0"/>
              </a:spcBef>
              <a:buFont typeface="Arial" pitchFamily="34" charset="0"/>
              <a:buChar char="•"/>
            </a:pPr>
            <a:r>
              <a:rPr lang="en-US" sz="1400" dirty="0" smtClean="0"/>
              <a:t>no FICA tax withholding, but the minister is subject to full self-employment tax unless he gains a conscientious objection exemption</a:t>
            </a:r>
          </a:p>
          <a:p>
            <a:pPr>
              <a:spcBef>
                <a:spcPts val="0"/>
              </a:spcBef>
              <a:buFont typeface="Arial" pitchFamily="34" charset="0"/>
              <a:buChar char="•"/>
            </a:pPr>
            <a:r>
              <a:rPr lang="en-US" sz="1400" dirty="0" smtClean="0"/>
              <a:t>income tax withholding optional</a:t>
            </a:r>
          </a:p>
          <a:p>
            <a:pPr>
              <a:spcBef>
                <a:spcPts val="0"/>
              </a:spcBef>
              <a:buFont typeface="Arial" pitchFamily="34" charset="0"/>
              <a:buChar char="•"/>
            </a:pPr>
            <a:r>
              <a:rPr lang="en-US" sz="1400" dirty="0" smtClean="0"/>
              <a:t>Form 1040-ES: many ministers file and pay quarterly estimated tax payments with the IRS and state officials rather than electing optional income tax withholding</a:t>
            </a:r>
          </a:p>
          <a:p>
            <a:endParaRPr lang="en-US" sz="1400" dirty="0" smtClean="0"/>
          </a:p>
          <a:p>
            <a:pPr>
              <a:spcBef>
                <a:spcPts val="0"/>
              </a:spcBef>
              <a:buFont typeface="Arial" pitchFamily="34" charset="0"/>
              <a:buChar char="•"/>
            </a:pPr>
            <a:r>
              <a:rPr lang="en-US" sz="1400" dirty="0" smtClean="0"/>
              <a:t>Formula for a pastor’s SE </a:t>
            </a:r>
            <a:r>
              <a:rPr lang="en-US" sz="1400" b="1" dirty="0" smtClean="0"/>
              <a:t>taxable income</a:t>
            </a:r>
            <a:r>
              <a:rPr lang="en-US" sz="1400" b="1" baseline="0" dirty="0" smtClean="0"/>
              <a:t> </a:t>
            </a:r>
            <a:r>
              <a:rPr lang="en-US" sz="1400" baseline="0" dirty="0" smtClean="0"/>
              <a:t>= </a:t>
            </a:r>
          </a:p>
          <a:p>
            <a:pPr lvl="1">
              <a:spcBef>
                <a:spcPts val="0"/>
              </a:spcBef>
              <a:buFont typeface="Arial" pitchFamily="34" charset="0"/>
              <a:buNone/>
            </a:pPr>
            <a:r>
              <a:rPr lang="en-US" sz="1400" baseline="0" dirty="0" smtClean="0"/>
              <a:t>+ 	cash compensation</a:t>
            </a:r>
          </a:p>
          <a:p>
            <a:pPr lvl="1">
              <a:spcBef>
                <a:spcPts val="0"/>
              </a:spcBef>
              <a:buFont typeface="Arial" pitchFamily="34" charset="0"/>
              <a:buNone/>
            </a:pPr>
            <a:r>
              <a:rPr lang="en-US" sz="1400" baseline="0" dirty="0" smtClean="0"/>
              <a:t>+ 	housing allowance</a:t>
            </a:r>
          </a:p>
          <a:p>
            <a:pPr lvl="1">
              <a:spcBef>
                <a:spcPts val="0"/>
              </a:spcBef>
              <a:buFont typeface="Arial" pitchFamily="34" charset="0"/>
              <a:buNone/>
            </a:pPr>
            <a:r>
              <a:rPr lang="en-US" sz="1400" baseline="0" dirty="0" smtClean="0"/>
              <a:t>- 	Unreimbursed employee business expenses</a:t>
            </a:r>
          </a:p>
          <a:p>
            <a:pPr lvl="1">
              <a:spcBef>
                <a:spcPts val="0"/>
              </a:spcBef>
              <a:buFontTx/>
              <a:buNone/>
            </a:pPr>
            <a:r>
              <a:rPr lang="en-US" sz="1400" dirty="0" smtClean="0"/>
              <a:t>= 	SE taxable income</a:t>
            </a:r>
          </a:p>
          <a:p>
            <a:pPr lvl="0">
              <a:spcBef>
                <a:spcPts val="0"/>
              </a:spcBef>
              <a:buFontTx/>
              <a:buNone/>
            </a:pPr>
            <a:endParaRPr lang="en-US" sz="1400" dirty="0" smtClean="0"/>
          </a:p>
          <a:p>
            <a:pPr lvl="0">
              <a:spcBef>
                <a:spcPts val="0"/>
              </a:spcBef>
              <a:buFont typeface="Arial" pitchFamily="34" charset="0"/>
              <a:buChar char="•"/>
            </a:pPr>
            <a:r>
              <a:rPr lang="en-US" sz="1400" dirty="0" smtClean="0"/>
              <a:t>Formula for a pastor’s SE </a:t>
            </a:r>
            <a:r>
              <a:rPr lang="en-US" sz="1400" b="1" dirty="0" smtClean="0"/>
              <a:t>tax</a:t>
            </a:r>
            <a:r>
              <a:rPr lang="en-US" sz="1400" baseline="0" dirty="0" smtClean="0"/>
              <a:t> = </a:t>
            </a:r>
          </a:p>
          <a:p>
            <a:pPr lvl="1">
              <a:spcBef>
                <a:spcPts val="0"/>
              </a:spcBef>
              <a:buFont typeface="Arial" pitchFamily="34" charset="0"/>
              <a:buNone/>
            </a:pPr>
            <a:r>
              <a:rPr lang="en-US" sz="1400" baseline="0" dirty="0" smtClean="0"/>
              <a:t>+ 	SE taxable income</a:t>
            </a:r>
          </a:p>
          <a:p>
            <a:pPr lvl="1">
              <a:spcBef>
                <a:spcPts val="0"/>
              </a:spcBef>
              <a:buFont typeface="Arial" pitchFamily="34" charset="0"/>
              <a:buNone/>
            </a:pPr>
            <a:r>
              <a:rPr lang="en-US" sz="1400" baseline="0" dirty="0" smtClean="0"/>
              <a:t>* 	.9235</a:t>
            </a:r>
          </a:p>
          <a:p>
            <a:pPr lvl="1">
              <a:spcBef>
                <a:spcPts val="0"/>
              </a:spcBef>
              <a:buFont typeface="Arial" pitchFamily="34" charset="0"/>
              <a:buNone/>
            </a:pPr>
            <a:r>
              <a:rPr lang="en-US" sz="1400" baseline="0" dirty="0" smtClean="0"/>
              <a:t>* 	.153</a:t>
            </a:r>
          </a:p>
          <a:p>
            <a:pPr lvl="1">
              <a:spcBef>
                <a:spcPts val="0"/>
              </a:spcBef>
              <a:buFontTx/>
              <a:buNone/>
            </a:pPr>
            <a:r>
              <a:rPr lang="en-US" sz="1400" dirty="0" smtClean="0"/>
              <a:t>=	SE tax</a:t>
            </a:r>
          </a:p>
          <a:p>
            <a:endParaRPr lang="en-US" sz="1400" dirty="0"/>
          </a:p>
        </p:txBody>
      </p:sp>
    </p:spTree>
    <p:extLst>
      <p:ext uri="{BB962C8B-B14F-4D97-AF65-F5344CB8AC3E}">
        <p14:creationId xmlns:p14="http://schemas.microsoft.com/office/powerpoint/2010/main" val="198021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F0C64-D164-44DB-BCC7-3804415E6FA1}"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934720" y="4415790"/>
            <a:ext cx="6075680" cy="4880610"/>
          </a:xfrm>
        </p:spPr>
        <p:txBody>
          <a:bodyPr/>
          <a:lstStyle/>
          <a:p>
            <a:r>
              <a:rPr lang="en-US" sz="1400" dirty="0" smtClean="0"/>
              <a:t>This is a sample compensation arrangement for Pastor Mike Minister of Sample Church. </a:t>
            </a:r>
          </a:p>
          <a:p>
            <a:pPr>
              <a:buFont typeface="Arial" pitchFamily="34" charset="0"/>
              <a:buChar char="•"/>
            </a:pPr>
            <a:r>
              <a:rPr lang="en-US" sz="1400" dirty="0" smtClean="0"/>
              <a:t>Elective deferral withholding from cash compensation for 403(b) plan (paid by church to Pastor Minister’s qualified investment account each month)</a:t>
            </a:r>
          </a:p>
          <a:p>
            <a:pPr>
              <a:buFont typeface="Arial" pitchFamily="34" charset="0"/>
              <a:buChar char="•"/>
            </a:pPr>
            <a:r>
              <a:rPr lang="en-US" sz="1400" dirty="0" smtClean="0"/>
              <a:t>Federal income tax withholding from cash compensation (paid by church each </a:t>
            </a:r>
          </a:p>
          <a:p>
            <a:pPr>
              <a:buFont typeface="Arial" pitchFamily="34" charset="0"/>
              <a:buChar char="•"/>
            </a:pPr>
            <a:r>
              <a:rPr lang="en-US" sz="1400" dirty="0" smtClean="0"/>
              <a:t>quarter to the US Treasury)</a:t>
            </a:r>
          </a:p>
          <a:p>
            <a:pPr>
              <a:buFont typeface="Arial" pitchFamily="34" charset="0"/>
              <a:buChar char="•"/>
            </a:pPr>
            <a:r>
              <a:rPr lang="en-US" sz="1400" dirty="0" smtClean="0"/>
              <a:t>State income tax withholding from cash compensation (paid by church periodically </a:t>
            </a:r>
          </a:p>
          <a:p>
            <a:pPr>
              <a:buFont typeface="Arial" pitchFamily="34" charset="0"/>
              <a:buChar char="•"/>
            </a:pPr>
            <a:r>
              <a:rPr lang="en-US" sz="1400" dirty="0" smtClean="0"/>
              <a:t>to appropriate state taxing authority)</a:t>
            </a:r>
          </a:p>
        </p:txBody>
      </p:sp>
    </p:spTree>
    <p:extLst>
      <p:ext uri="{BB962C8B-B14F-4D97-AF65-F5344CB8AC3E}">
        <p14:creationId xmlns:p14="http://schemas.microsoft.com/office/powerpoint/2010/main" val="3998989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F0C64-D164-44DB-BCC7-3804415E6FA1}" type="slidenum">
              <a:rPr lang="en-US"/>
              <a:pPr/>
              <a:t>6</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934720" y="4415790"/>
            <a:ext cx="6075680" cy="4880610"/>
          </a:xfrm>
        </p:spPr>
        <p:txBody>
          <a:bodyPr/>
          <a:lstStyle/>
          <a:p>
            <a:endParaRPr lang="en-US" sz="1400" dirty="0" smtClean="0"/>
          </a:p>
        </p:txBody>
      </p:sp>
    </p:spTree>
    <p:extLst>
      <p:ext uri="{BB962C8B-B14F-4D97-AF65-F5344CB8AC3E}">
        <p14:creationId xmlns:p14="http://schemas.microsoft.com/office/powerpoint/2010/main" val="2683558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F0C64-D164-44DB-BCC7-3804415E6FA1}" type="slidenum">
              <a:rPr lang="en-US"/>
              <a:pPr/>
              <a:t>7</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778933" y="4415790"/>
            <a:ext cx="6231467" cy="4880610"/>
          </a:xfrm>
        </p:spPr>
        <p:txBody>
          <a:bodyPr/>
          <a:lstStyle/>
          <a:p>
            <a:pPr>
              <a:buFont typeface="Arial" pitchFamily="34" charset="0"/>
              <a:buNone/>
            </a:pPr>
            <a:r>
              <a:rPr lang="en-US" sz="1400" dirty="0" smtClean="0"/>
              <a:t>The following amounts are irrelevant for IRS W-2 reporting purposes. </a:t>
            </a:r>
          </a:p>
          <a:p>
            <a:pPr>
              <a:buFont typeface="Arial" pitchFamily="34" charset="0"/>
              <a:buChar char="•"/>
            </a:pPr>
            <a:r>
              <a:rPr lang="en-US" sz="1400" dirty="0" smtClean="0"/>
              <a:t>Professional expense reimbursement (disbursed only as documentation is received) or allowance (documentation required within 60 days of advance * </a:t>
            </a:r>
          </a:p>
          <a:p>
            <a:pPr>
              <a:buFont typeface="Arial" pitchFamily="34" charset="0"/>
              <a:buChar char="•"/>
            </a:pPr>
            <a:r>
              <a:rPr lang="en-US" sz="1400" dirty="0" smtClean="0"/>
              <a:t>Health insurance premiums paid by church to insurance company * </a:t>
            </a:r>
          </a:p>
          <a:p>
            <a:pPr>
              <a:buFont typeface="Arial" pitchFamily="34" charset="0"/>
              <a:buChar char="•"/>
            </a:pPr>
            <a:r>
              <a:rPr lang="en-US" sz="1400" dirty="0" err="1" smtClean="0"/>
              <a:t>HRA</a:t>
            </a:r>
            <a:r>
              <a:rPr lang="en-US" sz="1400" dirty="0" smtClean="0"/>
              <a:t> reimbursements paid by church to Pastor Minister * </a:t>
            </a:r>
          </a:p>
          <a:p>
            <a:pPr>
              <a:buFont typeface="Arial" pitchFamily="34" charset="0"/>
              <a:buChar char="•"/>
            </a:pPr>
            <a:r>
              <a:rPr lang="en-US" sz="1400" dirty="0" smtClean="0"/>
              <a:t>Contributions to 403(b) plan paid by church to Pastor Minister’s qualified investment account * </a:t>
            </a:r>
          </a:p>
          <a:p>
            <a:endParaRPr lang="en-US" sz="900" dirty="0">
              <a:cs typeface="Times New Roman" pitchFamily="18" charset="0"/>
            </a:endParaRPr>
          </a:p>
        </p:txBody>
      </p:sp>
    </p:spTree>
    <p:extLst>
      <p:ext uri="{BB962C8B-B14F-4D97-AF65-F5344CB8AC3E}">
        <p14:creationId xmlns:p14="http://schemas.microsoft.com/office/powerpoint/2010/main" val="426012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A24AE0-6D23-4189-ACE7-23864B955E20}" type="slidenum">
              <a:rPr lang="en-US"/>
              <a:pPr/>
              <a:t>8</a:t>
            </a:fld>
            <a:endParaRPr lang="en-US"/>
          </a:p>
        </p:txBody>
      </p:sp>
      <p:sp>
        <p:nvSpPr>
          <p:cNvPr id="1536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778933" y="4415790"/>
            <a:ext cx="6231467" cy="4183380"/>
          </a:xfrm>
          <a:prstGeom prst="rect">
            <a:avLst/>
          </a:prstGeom>
          <a:solidFill>
            <a:srgbClr val="FFFFFF"/>
          </a:solidFill>
          <a:ln>
            <a:solidFill>
              <a:srgbClr val="000000"/>
            </a:solidFill>
            <a:miter lim="800000"/>
            <a:headEnd/>
            <a:tailEnd/>
          </a:ln>
        </p:spPr>
        <p:txBody>
          <a:bodyPr/>
          <a:lstStyle/>
          <a:p>
            <a:r>
              <a:rPr lang="en-US" sz="1400" dirty="0" smtClean="0"/>
              <a:t>A minister who receives a housing allowance may exclude the allowance from gross income to the extent it is used to pay expenses in providing a home. The IRS lists only food and servants as prohibitions to allowance housing expenses. While a housing allowance reduced taxable income for income tax purposes, it is not exempt from self-employment tax.</a:t>
            </a:r>
          </a:p>
          <a:p>
            <a:endParaRPr lang="en-US" sz="1400" dirty="0" smtClean="0"/>
          </a:p>
          <a:p>
            <a:r>
              <a:rPr lang="en-US" sz="1400" dirty="0" smtClean="0"/>
              <a:t>If a minister owns a home, the amount excluded from the minister’s gross income as a housing allowance is limited to the least of the following: (a) the amount actually used to provide a home, (b) the amount officially designated as a housing allowance, or c) the fair rental value of the home. </a:t>
            </a:r>
          </a:p>
          <a:p>
            <a:endParaRPr lang="en-US" sz="1400" dirty="0" smtClean="0"/>
          </a:p>
          <a:p>
            <a:r>
              <a:rPr lang="en-US" sz="1400" dirty="0" smtClean="0"/>
              <a:t>The minister’s church or other qualified organization must designate the housing allowance pursuant to official action taken in advance of the payment. </a:t>
            </a:r>
          </a:p>
          <a:p>
            <a:endParaRPr lang="en-US" sz="1400" dirty="0" smtClean="0"/>
          </a:p>
          <a:p>
            <a:r>
              <a:rPr lang="en-US" sz="1400" dirty="0" smtClean="0"/>
              <a:t>Ministerial business expenses and unreimbursed employee expenses must be allocated between taxable and tax-free (i.e., excluded) ministerial income. (Sources: IRS Publication 1828; Clergy Housing Allowance Clarification Act of 2002; IRS Regulation Section 1.107-1). </a:t>
            </a:r>
            <a:endParaRPr lang="en-US" sz="900" dirty="0">
              <a:cs typeface="Times New Roman" pitchFamily="18" charset="0"/>
            </a:endParaRPr>
          </a:p>
        </p:txBody>
      </p:sp>
    </p:spTree>
    <p:extLst>
      <p:ext uri="{BB962C8B-B14F-4D97-AF65-F5344CB8AC3E}">
        <p14:creationId xmlns:p14="http://schemas.microsoft.com/office/powerpoint/2010/main" val="4058439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BB589-D831-4A25-8443-9B5AA38F1633}" type="slidenum">
              <a:rPr lang="en-US"/>
              <a:pPr/>
              <a:t>9</a:t>
            </a:fld>
            <a:endParaRPr lang="en-US"/>
          </a:p>
        </p:txBody>
      </p:sp>
      <p:sp>
        <p:nvSpPr>
          <p:cNvPr id="19458" name="Rectangle 2"/>
          <p:cNvSpPr>
            <a:spLocks noGrp="1" noRot="1" noChangeAspect="1" noChangeArrowheads="1" noTextEdit="1"/>
          </p:cNvSpPr>
          <p:nvPr>
            <p:ph type="sldImg"/>
          </p:nvPr>
        </p:nvSpPr>
        <p:spPr bwMode="auto">
          <a:xfrm>
            <a:off x="2112963" y="0"/>
            <a:ext cx="3278187" cy="2459038"/>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778933" y="2479040"/>
            <a:ext cx="6231467" cy="6507480"/>
          </a:xfrm>
          <a:prstGeom prst="rect">
            <a:avLst/>
          </a:prstGeom>
          <a:solidFill>
            <a:srgbClr val="FFFFFF"/>
          </a:solidFill>
          <a:ln>
            <a:solidFill>
              <a:srgbClr val="000000"/>
            </a:solidFill>
            <a:miter lim="800000"/>
            <a:headEnd/>
            <a:tailEnd/>
          </a:ln>
        </p:spPr>
        <p:txBody>
          <a:bodyPr/>
          <a:lstStyle/>
          <a:p>
            <a:r>
              <a:rPr lang="en-US" b="0" kern="1200" baseline="0" dirty="0" smtClean="0">
                <a:solidFill>
                  <a:schemeClr val="tx1"/>
                </a:solidFill>
                <a:latin typeface="Times New Roman" pitchFamily="18" charset="0"/>
                <a:ea typeface="+mn-ea"/>
                <a:cs typeface="+mn-cs"/>
              </a:rPr>
              <a:t>Many ministers don’t plan to retire in the sense of “do nothing.” Yet, they will likely arrive upon a day when they no longer earn a paycheck and must use their own resources to live.</a:t>
            </a:r>
          </a:p>
          <a:p>
            <a:r>
              <a:rPr lang="en-US" kern="1200" baseline="0" dirty="0" smtClean="0">
                <a:solidFill>
                  <a:schemeClr val="tx1"/>
                </a:solidFill>
                <a:latin typeface="Times New Roman" pitchFamily="18" charset="0"/>
                <a:ea typeface="+mn-ea"/>
                <a:cs typeface="+mn-cs"/>
              </a:rPr>
              <a:t>The best retirement plan option for each minister depends on his objectives and his current tax situation. The three most common retirement plan options used by ministers include the above. </a:t>
            </a:r>
          </a:p>
          <a:p>
            <a:r>
              <a:rPr lang="en-US" kern="1200" baseline="0" dirty="0" smtClean="0">
                <a:solidFill>
                  <a:schemeClr val="tx1"/>
                </a:solidFill>
                <a:latin typeface="Times New Roman" pitchFamily="18" charset="0"/>
                <a:ea typeface="+mn-ea"/>
                <a:cs typeface="+mn-cs"/>
              </a:rPr>
              <a:t>Ministers often select </a:t>
            </a:r>
            <a:r>
              <a:rPr lang="en-US" b="1" kern="1200" baseline="0" dirty="0" smtClean="0">
                <a:solidFill>
                  <a:schemeClr val="tx1"/>
                </a:solidFill>
                <a:latin typeface="Times New Roman" pitchFamily="18" charset="0"/>
                <a:ea typeface="+mn-ea"/>
                <a:cs typeface="+mn-cs"/>
              </a:rPr>
              <a:t>403(b) plans </a:t>
            </a:r>
            <a:r>
              <a:rPr lang="en-US" kern="1200" baseline="0" dirty="0" smtClean="0">
                <a:solidFill>
                  <a:schemeClr val="tx1"/>
                </a:solidFill>
                <a:latin typeface="Times New Roman" pitchFamily="18" charset="0"/>
                <a:ea typeface="+mn-ea"/>
                <a:cs typeface="+mn-cs"/>
              </a:rPr>
              <a:t>when they want to maximize their eligible contributions, or to reduce their self-employment tax burden. For the year 2010, a minister may elect to have his employer withhold (“elective deferral”) up to $22,000 ($16,500, plus $5,500 more for ministers age 50 and older) of his compensation and contribute it, instead, to his 403(b) qualified investment account. Some ministers are eligible to increase this amount by another $3,000 (source: IRS Publication 571). In addition, unlike other retirement plan choices, a minister is not subject to the 15.3 percent federal self-employment tax on amounts deferred into 403(b) accounts (source: IRS Revenue Rulings 68-395 and 78-6). This is also true of any amount that his employer contributes over-and-above the minister’s own elective deferral. </a:t>
            </a:r>
          </a:p>
          <a:p>
            <a:r>
              <a:rPr lang="en-US" kern="1200" baseline="0" dirty="0" smtClean="0">
                <a:solidFill>
                  <a:schemeClr val="tx1"/>
                </a:solidFill>
                <a:latin typeface="Times New Roman" pitchFamily="18" charset="0"/>
                <a:ea typeface="+mn-ea"/>
                <a:cs typeface="+mn-cs"/>
              </a:rPr>
              <a:t>The situations for which </a:t>
            </a:r>
            <a:r>
              <a:rPr lang="en-US" b="1" kern="1200" baseline="0" dirty="0" smtClean="0">
                <a:solidFill>
                  <a:schemeClr val="tx1"/>
                </a:solidFill>
                <a:latin typeface="Times New Roman" pitchFamily="18" charset="0"/>
                <a:ea typeface="+mn-ea"/>
                <a:cs typeface="+mn-cs"/>
              </a:rPr>
              <a:t>Traditional IRAs </a:t>
            </a:r>
            <a:r>
              <a:rPr lang="en-US" kern="1200" baseline="0" dirty="0" smtClean="0">
                <a:solidFill>
                  <a:schemeClr val="tx1"/>
                </a:solidFill>
                <a:latin typeface="Times New Roman" pitchFamily="18" charset="0"/>
                <a:ea typeface="+mn-ea"/>
                <a:cs typeface="+mn-cs"/>
              </a:rPr>
              <a:t>are the best choice for a minister’s retirement plan are less frequent, especially since the establishment of Roth IRAs beginning with the 1998 tax year. For the year 2010, a minister and his wife may each contribute up to $5,000 to qualified IRA accounts; an additional $1,000 each may be contributed if they are 50 years of age (IRS Publication 590). A minister who has opted out of the social security system but is still looking for additional income tax deductions may find the Traditional IRA his best choice. </a:t>
            </a:r>
          </a:p>
          <a:p>
            <a:r>
              <a:rPr lang="en-US" b="1" kern="1200" baseline="0" dirty="0" smtClean="0">
                <a:solidFill>
                  <a:schemeClr val="tx1"/>
                </a:solidFill>
                <a:latin typeface="Times New Roman" pitchFamily="18" charset="0"/>
                <a:ea typeface="+mn-ea"/>
                <a:cs typeface="+mn-cs"/>
              </a:rPr>
              <a:t>Roth IRAs </a:t>
            </a:r>
            <a:r>
              <a:rPr lang="en-US" kern="1200" baseline="0" dirty="0" smtClean="0">
                <a:solidFill>
                  <a:schemeClr val="tx1"/>
                </a:solidFill>
                <a:latin typeface="Times New Roman" pitchFamily="18" charset="0"/>
                <a:ea typeface="+mn-ea"/>
                <a:cs typeface="+mn-cs"/>
              </a:rPr>
              <a:t>enable ministers to make the same amount of contributions as do Traditional IRAs but without receiving an income tax deduction. For many ministers, especially those with young families and ample housing allowances, additional tax write-offs are not needed. Unlike Traditional IRAs, not only will future retirement (age 59½ or later) distributions of their current contributions be untaxed, the earnings distributed from the Roth IRA will not be taxed. Further, pre-retirement distributions may be made without penalty for: </a:t>
            </a:r>
          </a:p>
          <a:p>
            <a:r>
              <a:rPr lang="en-US" kern="1200" baseline="0" dirty="0" smtClean="0">
                <a:solidFill>
                  <a:schemeClr val="tx1"/>
                </a:solidFill>
                <a:latin typeface="Times New Roman" pitchFamily="18" charset="0"/>
                <a:ea typeface="+mn-ea"/>
                <a:cs typeface="+mn-cs"/>
              </a:rPr>
              <a:t>(a) Medical expenses (and health insurance premiums for the unemployed).* </a:t>
            </a:r>
          </a:p>
          <a:p>
            <a:r>
              <a:rPr lang="en-US" kern="1200" baseline="0" dirty="0" smtClean="0">
                <a:solidFill>
                  <a:schemeClr val="tx1"/>
                </a:solidFill>
                <a:latin typeface="Times New Roman" pitchFamily="18" charset="0"/>
                <a:ea typeface="+mn-ea"/>
                <a:cs typeface="+mn-cs"/>
              </a:rPr>
              <a:t>(b) Qualified higher education expenses.* </a:t>
            </a:r>
          </a:p>
          <a:p>
            <a:r>
              <a:rPr lang="en-US" kern="1200" baseline="0" dirty="0" smtClean="0">
                <a:solidFill>
                  <a:schemeClr val="tx1"/>
                </a:solidFill>
                <a:latin typeface="Times New Roman" pitchFamily="18" charset="0"/>
                <a:ea typeface="+mn-ea"/>
                <a:cs typeface="+mn-cs"/>
              </a:rPr>
              <a:t>(c) New home purchase costs for taxpayers who have not owned a personal residence for at least two years (“first time homebuyers”). </a:t>
            </a:r>
          </a:p>
          <a:p>
            <a:r>
              <a:rPr lang="en-US" kern="1200" baseline="0" dirty="0" smtClean="0">
                <a:solidFill>
                  <a:schemeClr val="tx1"/>
                </a:solidFill>
                <a:latin typeface="Times New Roman" pitchFamily="18" charset="0"/>
                <a:ea typeface="+mn-ea"/>
                <a:cs typeface="+mn-cs"/>
              </a:rPr>
              <a:t>*Also available for some Traditional IRA distributions. </a:t>
            </a:r>
          </a:p>
        </p:txBody>
      </p:sp>
    </p:spTree>
    <p:extLst>
      <p:ext uri="{BB962C8B-B14F-4D97-AF65-F5344CB8AC3E}">
        <p14:creationId xmlns:p14="http://schemas.microsoft.com/office/powerpoint/2010/main" val="65628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71600" y="381000"/>
            <a:ext cx="7467600" cy="3352800"/>
          </a:xfrm>
        </p:spPr>
        <p:txBody>
          <a:bodyPr/>
          <a:lstStyle>
            <a:lvl1pPr algn="r">
              <a:defRPr sz="8000"/>
            </a:lvl1pPr>
          </a:lstStyle>
          <a:p>
            <a:r>
              <a:rPr lang="en-US"/>
              <a:t>Click to edit Master title style</a:t>
            </a:r>
          </a:p>
        </p:txBody>
      </p:sp>
      <p:sp>
        <p:nvSpPr>
          <p:cNvPr id="5123" name="Rectangle 3"/>
          <p:cNvSpPr>
            <a:spLocks noGrp="1" noChangeArrowheads="1"/>
          </p:cNvSpPr>
          <p:nvPr>
            <p:ph type="subTitle" idx="1"/>
          </p:nvPr>
        </p:nvSpPr>
        <p:spPr>
          <a:xfrm>
            <a:off x="1371600" y="4419600"/>
            <a:ext cx="6400800" cy="457200"/>
          </a:xfrm>
        </p:spPr>
        <p:txBody>
          <a:bodyPr/>
          <a:lstStyle>
            <a:lvl1pPr marL="0" indent="0">
              <a:buFontTx/>
              <a:buNone/>
              <a:defRPr sz="3200"/>
            </a:lvl1pPr>
          </a:lstStyle>
          <a:p>
            <a:r>
              <a:rPr lang="en-US"/>
              <a:t>Click to edit Master subtitle style</a:t>
            </a:r>
          </a:p>
        </p:txBody>
      </p:sp>
      <p:sp>
        <p:nvSpPr>
          <p:cNvPr id="5124" name="Rectangle 4"/>
          <p:cNvSpPr>
            <a:spLocks noGrp="1" noChangeArrowheads="1"/>
          </p:cNvSpPr>
          <p:nvPr>
            <p:ph type="dt" sz="half" idx="2"/>
          </p:nvPr>
        </p:nvSpPr>
        <p:spPr>
          <a:xfrm>
            <a:off x="1371600" y="6400800"/>
            <a:ext cx="1905000" cy="457200"/>
          </a:xfrm>
        </p:spPr>
        <p:txBody>
          <a:bodyPr/>
          <a:lstStyle>
            <a:lvl1pPr>
              <a:defRPr>
                <a:solidFill>
                  <a:schemeClr val="tx1"/>
                </a:solidFill>
              </a:defRPr>
            </a:lvl1pPr>
          </a:lstStyle>
          <a:p>
            <a:endParaRPr lang="en-US"/>
          </a:p>
        </p:txBody>
      </p:sp>
      <p:sp>
        <p:nvSpPr>
          <p:cNvPr id="5125" name="Rectangle 5"/>
          <p:cNvSpPr>
            <a:spLocks noGrp="1" noChangeArrowheads="1"/>
          </p:cNvSpPr>
          <p:nvPr>
            <p:ph type="ftr" sz="quarter" idx="3"/>
          </p:nvPr>
        </p:nvSpPr>
        <p:spPr>
          <a:xfrm>
            <a:off x="3810000" y="6400800"/>
            <a:ext cx="2895600" cy="457200"/>
          </a:xfrm>
        </p:spPr>
        <p:txBody>
          <a:bodyPr/>
          <a:lstStyle>
            <a:lvl1pPr>
              <a:defRPr>
                <a:solidFill>
                  <a:schemeClr val="tx1"/>
                </a:solidFill>
              </a:defRPr>
            </a:lvl1pPr>
          </a:lstStyle>
          <a:p>
            <a:endParaRPr lang="en-US"/>
          </a:p>
        </p:txBody>
      </p:sp>
      <p:sp>
        <p:nvSpPr>
          <p:cNvPr id="5126" name="Rectangle 6"/>
          <p:cNvSpPr>
            <a:spLocks noGrp="1" noChangeArrowheads="1"/>
          </p:cNvSpPr>
          <p:nvPr>
            <p:ph type="sldNum" sz="quarter" idx="4"/>
          </p:nvPr>
        </p:nvSpPr>
        <p:spPr>
          <a:xfrm>
            <a:off x="7239000" y="6400800"/>
            <a:ext cx="1905000" cy="457200"/>
          </a:xfrm>
        </p:spPr>
        <p:txBody>
          <a:bodyPr/>
          <a:lstStyle>
            <a:lvl1pPr>
              <a:defRPr>
                <a:solidFill>
                  <a:schemeClr val="tx1"/>
                </a:solidFill>
              </a:defRPr>
            </a:lvl1pPr>
          </a:lstStyle>
          <a:p>
            <a:fld id="{5F65612F-D4AB-42DF-A766-4798FB66BA48}"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15E91B-15B2-4355-A63E-969C26AF965E}"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228600"/>
            <a:ext cx="18859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8600"/>
            <a:ext cx="55054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4705B7-EC3D-4790-BC7D-3C10174F2B7E}"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91C88A-C414-4A31-9D38-7DBDEF142D37}"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412570-4DF8-4D51-BAF4-699A944C1A8B}"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76400"/>
            <a:ext cx="3695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76400"/>
            <a:ext cx="36957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F7B913-4DC9-41B3-8B30-6DF5C6EA32A0}"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837F84-041F-48E6-9C48-8B6CFCEC87C0}"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FD73FD1-76E5-4EC9-BFFE-0332AA7C9DE7}"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308BA4-1050-4325-9297-4BCAC490837D}"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14061C-328A-43BA-9AF5-73CDAF0D4845}"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DF4F0D-0A0F-4934-B6B0-CFAB1566B71B}"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228600"/>
            <a:ext cx="7467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1676400"/>
            <a:ext cx="7543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19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DDDDDD"/>
                </a:solidFill>
                <a:latin typeface="+mn-lt"/>
              </a:defRPr>
            </a:lvl1pPr>
          </a:lstStyle>
          <a:p>
            <a:endParaRPr lang="en-US"/>
          </a:p>
        </p:txBody>
      </p:sp>
      <p:sp>
        <p:nvSpPr>
          <p:cNvPr id="1029" name="Rectangle 5"/>
          <p:cNvSpPr>
            <a:spLocks noGrp="1" noChangeArrowheads="1"/>
          </p:cNvSpPr>
          <p:nvPr>
            <p:ph type="ftr" sz="quarter" idx="3"/>
          </p:nvPr>
        </p:nvSpPr>
        <p:spPr bwMode="auto">
          <a:xfrm>
            <a:off x="36576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DDDDDD"/>
                </a:solidFill>
                <a:latin typeface="+mn-lt"/>
              </a:defRPr>
            </a:lvl1pPr>
          </a:lstStyle>
          <a:p>
            <a:endParaRPr lang="en-US"/>
          </a:p>
        </p:txBody>
      </p:sp>
      <p:sp>
        <p:nvSpPr>
          <p:cNvPr id="1030" name="Rectangle 6"/>
          <p:cNvSpPr>
            <a:spLocks noGrp="1" noChangeArrowheads="1"/>
          </p:cNvSpPr>
          <p:nvPr>
            <p:ph type="sldNum" sz="quarter" idx="4"/>
          </p:nvPr>
        </p:nvSpPr>
        <p:spPr bwMode="auto">
          <a:xfrm>
            <a:off x="7086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DDDDDD"/>
                </a:solidFill>
                <a:latin typeface="+mn-lt"/>
              </a:defRPr>
            </a:lvl1pPr>
          </a:lstStyle>
          <a:p>
            <a:fld id="{FA33F677-611D-4656-94CE-0AE50BDE30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rtl="0" fontAlgn="base">
        <a:spcBef>
          <a:spcPct val="0"/>
        </a:spcBef>
        <a:spcAft>
          <a:spcPct val="0"/>
        </a:spcAft>
        <a:defRPr sz="4400">
          <a:solidFill>
            <a:srgbClr val="DDDDDD"/>
          </a:solidFill>
          <a:latin typeface="+mj-lt"/>
          <a:ea typeface="+mj-ea"/>
          <a:cs typeface="+mj-cs"/>
        </a:defRPr>
      </a:lvl1pPr>
      <a:lvl2pPr algn="ctr" rtl="0" fontAlgn="base">
        <a:spcBef>
          <a:spcPct val="0"/>
        </a:spcBef>
        <a:spcAft>
          <a:spcPct val="0"/>
        </a:spcAft>
        <a:defRPr sz="4400">
          <a:solidFill>
            <a:srgbClr val="DDDDDD"/>
          </a:solidFill>
          <a:latin typeface="Gill Sans MT" pitchFamily="34" charset="0"/>
        </a:defRPr>
      </a:lvl2pPr>
      <a:lvl3pPr algn="ctr" rtl="0" fontAlgn="base">
        <a:spcBef>
          <a:spcPct val="0"/>
        </a:spcBef>
        <a:spcAft>
          <a:spcPct val="0"/>
        </a:spcAft>
        <a:defRPr sz="4400">
          <a:solidFill>
            <a:srgbClr val="DDDDDD"/>
          </a:solidFill>
          <a:latin typeface="Gill Sans MT" pitchFamily="34" charset="0"/>
        </a:defRPr>
      </a:lvl3pPr>
      <a:lvl4pPr algn="ctr" rtl="0" fontAlgn="base">
        <a:spcBef>
          <a:spcPct val="0"/>
        </a:spcBef>
        <a:spcAft>
          <a:spcPct val="0"/>
        </a:spcAft>
        <a:defRPr sz="4400">
          <a:solidFill>
            <a:srgbClr val="DDDDDD"/>
          </a:solidFill>
          <a:latin typeface="Gill Sans MT" pitchFamily="34" charset="0"/>
        </a:defRPr>
      </a:lvl4pPr>
      <a:lvl5pPr algn="ctr" rtl="0" fontAlgn="base">
        <a:spcBef>
          <a:spcPct val="0"/>
        </a:spcBef>
        <a:spcAft>
          <a:spcPct val="0"/>
        </a:spcAft>
        <a:defRPr sz="4400">
          <a:solidFill>
            <a:srgbClr val="DDDDDD"/>
          </a:solidFill>
          <a:latin typeface="Gill Sans MT" pitchFamily="34" charset="0"/>
        </a:defRPr>
      </a:lvl5pPr>
      <a:lvl6pPr marL="457200" algn="ctr" rtl="0" fontAlgn="base">
        <a:spcBef>
          <a:spcPct val="0"/>
        </a:spcBef>
        <a:spcAft>
          <a:spcPct val="0"/>
        </a:spcAft>
        <a:defRPr sz="4400">
          <a:solidFill>
            <a:srgbClr val="DDDDDD"/>
          </a:solidFill>
          <a:latin typeface="Gill Sans MT" pitchFamily="34" charset="0"/>
        </a:defRPr>
      </a:lvl6pPr>
      <a:lvl7pPr marL="914400" algn="ctr" rtl="0" fontAlgn="base">
        <a:spcBef>
          <a:spcPct val="0"/>
        </a:spcBef>
        <a:spcAft>
          <a:spcPct val="0"/>
        </a:spcAft>
        <a:defRPr sz="4400">
          <a:solidFill>
            <a:srgbClr val="DDDDDD"/>
          </a:solidFill>
          <a:latin typeface="Gill Sans MT" pitchFamily="34" charset="0"/>
        </a:defRPr>
      </a:lvl7pPr>
      <a:lvl8pPr marL="1371600" algn="ctr" rtl="0" fontAlgn="base">
        <a:spcBef>
          <a:spcPct val="0"/>
        </a:spcBef>
        <a:spcAft>
          <a:spcPct val="0"/>
        </a:spcAft>
        <a:defRPr sz="4400">
          <a:solidFill>
            <a:srgbClr val="DDDDDD"/>
          </a:solidFill>
          <a:latin typeface="Gill Sans MT" pitchFamily="34" charset="0"/>
        </a:defRPr>
      </a:lvl8pPr>
      <a:lvl9pPr marL="1828800" algn="ctr" rtl="0" fontAlgn="base">
        <a:spcBef>
          <a:spcPct val="0"/>
        </a:spcBef>
        <a:spcAft>
          <a:spcPct val="0"/>
        </a:spcAft>
        <a:defRPr sz="4400">
          <a:solidFill>
            <a:srgbClr val="DDDDDD"/>
          </a:solidFill>
          <a:latin typeface="Gill Sans MT" pitchFamily="34" charset="0"/>
        </a:defRPr>
      </a:lvl9pPr>
    </p:titleStyle>
    <p:bodyStyle>
      <a:lvl1pPr marL="342900" indent="-342900" algn="l" rtl="0" fontAlgn="base">
        <a:spcBef>
          <a:spcPct val="20000"/>
        </a:spcBef>
        <a:spcAft>
          <a:spcPct val="0"/>
        </a:spcAft>
        <a:buChar char="•"/>
        <a:defRPr sz="3600">
          <a:solidFill>
            <a:srgbClr val="DDDDDD"/>
          </a:solidFill>
          <a:latin typeface="+mn-lt"/>
          <a:ea typeface="+mn-ea"/>
          <a:cs typeface="+mn-cs"/>
        </a:defRPr>
      </a:lvl1pPr>
      <a:lvl2pPr marL="742950" indent="-285750" algn="l" rtl="0" fontAlgn="base">
        <a:spcBef>
          <a:spcPct val="20000"/>
        </a:spcBef>
        <a:spcAft>
          <a:spcPct val="0"/>
        </a:spcAft>
        <a:buChar char="–"/>
        <a:defRPr sz="2800">
          <a:solidFill>
            <a:srgbClr val="DDDDDD"/>
          </a:solidFill>
          <a:latin typeface="+mn-lt"/>
        </a:defRPr>
      </a:lvl2pPr>
      <a:lvl3pPr marL="1143000" indent="-228600" algn="l" rtl="0" fontAlgn="base">
        <a:spcBef>
          <a:spcPct val="20000"/>
        </a:spcBef>
        <a:spcAft>
          <a:spcPct val="0"/>
        </a:spcAft>
        <a:buChar char="•"/>
        <a:defRPr sz="2400">
          <a:solidFill>
            <a:srgbClr val="DDDDDD"/>
          </a:solidFill>
          <a:latin typeface="+mn-lt"/>
        </a:defRPr>
      </a:lvl3pPr>
      <a:lvl4pPr marL="1600200" indent="-228600" algn="l" rtl="0" fontAlgn="base">
        <a:spcBef>
          <a:spcPct val="20000"/>
        </a:spcBef>
        <a:spcAft>
          <a:spcPct val="0"/>
        </a:spcAft>
        <a:buChar char="–"/>
        <a:defRPr sz="2000">
          <a:solidFill>
            <a:srgbClr val="DDDDDD"/>
          </a:solidFill>
          <a:latin typeface="+mn-lt"/>
        </a:defRPr>
      </a:lvl4pPr>
      <a:lvl5pPr marL="2057400" indent="-228600" algn="l" rtl="0" fontAlgn="base">
        <a:spcBef>
          <a:spcPct val="20000"/>
        </a:spcBef>
        <a:spcAft>
          <a:spcPct val="0"/>
        </a:spcAft>
        <a:buChar char="»"/>
        <a:defRPr sz="2000">
          <a:solidFill>
            <a:srgbClr val="DDDDDD"/>
          </a:solidFill>
          <a:latin typeface="+mn-lt"/>
        </a:defRPr>
      </a:lvl5pPr>
      <a:lvl6pPr marL="2514600" indent="-228600" algn="l" rtl="0" fontAlgn="base">
        <a:spcBef>
          <a:spcPct val="20000"/>
        </a:spcBef>
        <a:spcAft>
          <a:spcPct val="0"/>
        </a:spcAft>
        <a:buChar char="»"/>
        <a:defRPr sz="2000">
          <a:solidFill>
            <a:srgbClr val="DDDDDD"/>
          </a:solidFill>
          <a:latin typeface="+mn-lt"/>
        </a:defRPr>
      </a:lvl6pPr>
      <a:lvl7pPr marL="2971800" indent="-228600" algn="l" rtl="0" fontAlgn="base">
        <a:spcBef>
          <a:spcPct val="20000"/>
        </a:spcBef>
        <a:spcAft>
          <a:spcPct val="0"/>
        </a:spcAft>
        <a:buChar char="»"/>
        <a:defRPr sz="2000">
          <a:solidFill>
            <a:srgbClr val="DDDDDD"/>
          </a:solidFill>
          <a:latin typeface="+mn-lt"/>
        </a:defRPr>
      </a:lvl7pPr>
      <a:lvl8pPr marL="3429000" indent="-228600" algn="l" rtl="0" fontAlgn="base">
        <a:spcBef>
          <a:spcPct val="20000"/>
        </a:spcBef>
        <a:spcAft>
          <a:spcPct val="0"/>
        </a:spcAft>
        <a:buChar char="»"/>
        <a:defRPr sz="2000">
          <a:solidFill>
            <a:srgbClr val="DDDDDD"/>
          </a:solidFill>
          <a:latin typeface="+mn-lt"/>
        </a:defRPr>
      </a:lvl8pPr>
      <a:lvl9pPr marL="3886200" indent="-228600" algn="l" rtl="0" fontAlgn="base">
        <a:spcBef>
          <a:spcPct val="20000"/>
        </a:spcBef>
        <a:spcAft>
          <a:spcPct val="0"/>
        </a:spcAft>
        <a:buChar char="»"/>
        <a:defRPr sz="2000">
          <a:solidFill>
            <a:srgbClr val="DDDDD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http://www.cbcs.org/splash.jpg"/>
          <p:cNvPicPr>
            <a:picLocks noChangeAspect="1" noChangeArrowheads="1"/>
          </p:cNvPicPr>
          <p:nvPr/>
        </p:nvPicPr>
        <p:blipFill>
          <a:blip r:embed="rId3" cstate="print"/>
          <a:srcRect l="996" t="14400" r="1992" b="30857"/>
          <a:stretch>
            <a:fillRect/>
          </a:stretch>
        </p:blipFill>
        <p:spPr bwMode="auto">
          <a:xfrm>
            <a:off x="1752600" y="1524000"/>
            <a:ext cx="6680846" cy="3649858"/>
          </a:xfrm>
          <a:prstGeom prst="rect">
            <a:avLst/>
          </a:prstGeom>
          <a:noFill/>
        </p:spPr>
      </p:pic>
      <p:sp>
        <p:nvSpPr>
          <p:cNvPr id="2050" name="Rectangle 2"/>
          <p:cNvSpPr>
            <a:spLocks noGrp="1" noChangeArrowheads="1"/>
          </p:cNvSpPr>
          <p:nvPr>
            <p:ph type="ctrTitle"/>
          </p:nvPr>
        </p:nvSpPr>
        <p:spPr>
          <a:xfrm>
            <a:off x="3124200" y="1524000"/>
            <a:ext cx="5257800" cy="1371600"/>
          </a:xfrm>
        </p:spPr>
        <p:txBody>
          <a:bodyPr/>
          <a:lstStyle/>
          <a:p>
            <a:r>
              <a:rPr lang="en-US" sz="3200" dirty="0" smtClean="0">
                <a:solidFill>
                  <a:schemeClr val="accent6"/>
                </a:solidFill>
              </a:rPr>
              <a:t>Church and Christian Ministry </a:t>
            </a:r>
            <a:r>
              <a:rPr lang="en-US" sz="3200" b="1" i="1" dirty="0" smtClean="0">
                <a:solidFill>
                  <a:schemeClr val="accent6"/>
                </a:solidFill>
              </a:rPr>
              <a:t>Compensation</a:t>
            </a:r>
            <a:r>
              <a:rPr lang="en-US" sz="3200" dirty="0" smtClean="0">
                <a:solidFill>
                  <a:schemeClr val="accent6"/>
                </a:solidFill>
              </a:rPr>
              <a:t> </a:t>
            </a:r>
            <a:r>
              <a:rPr lang="en-US" sz="3200" b="1" i="1" dirty="0" smtClean="0">
                <a:solidFill>
                  <a:schemeClr val="accent6"/>
                </a:solidFill>
              </a:rPr>
              <a:t>Concepts</a:t>
            </a:r>
            <a:endParaRPr lang="en-US" sz="3200" b="1" i="1" dirty="0">
              <a:solidFill>
                <a:schemeClr val="accent6"/>
              </a:solidFill>
            </a:endParaRPr>
          </a:p>
        </p:txBody>
      </p:sp>
      <p:sp>
        <p:nvSpPr>
          <p:cNvPr id="2051" name="Rectangle 3"/>
          <p:cNvSpPr>
            <a:spLocks noGrp="1" noChangeArrowheads="1"/>
          </p:cNvSpPr>
          <p:nvPr>
            <p:ph type="subTitle" idx="1"/>
          </p:nvPr>
        </p:nvSpPr>
        <p:spPr>
          <a:xfrm>
            <a:off x="1219200" y="5791200"/>
            <a:ext cx="7924800" cy="457200"/>
          </a:xfrm>
        </p:spPr>
        <p:txBody>
          <a:bodyPr/>
          <a:lstStyle/>
          <a:p>
            <a:pPr algn="r"/>
            <a:r>
              <a:rPr lang="en-US" sz="2800" dirty="0" smtClean="0"/>
              <a:t>B y Corey A. Pfaffe, CPA, PhD, Fall 2013</a:t>
            </a:r>
            <a:endParaRPr lang="en-US" sz="28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ladpss.org/dpss/health_care/art/health_care_access_manual_logo.gif"/>
          <p:cNvPicPr>
            <a:picLocks noChangeAspect="1" noChangeArrowheads="1"/>
          </p:cNvPicPr>
          <p:nvPr/>
        </p:nvPicPr>
        <p:blipFill>
          <a:blip r:embed="rId3" cstate="print"/>
          <a:srcRect/>
          <a:stretch>
            <a:fillRect/>
          </a:stretch>
        </p:blipFill>
        <p:spPr bwMode="auto">
          <a:xfrm>
            <a:off x="5202440" y="3162300"/>
            <a:ext cx="3293859" cy="3238500"/>
          </a:xfrm>
          <a:prstGeom prst="rect">
            <a:avLst/>
          </a:prstGeom>
          <a:noFill/>
        </p:spPr>
      </p:pic>
      <p:sp>
        <p:nvSpPr>
          <p:cNvPr id="26626" name="Rectangle 2"/>
          <p:cNvSpPr>
            <a:spLocks noGrp="1" noChangeArrowheads="1"/>
          </p:cNvSpPr>
          <p:nvPr>
            <p:ph type="title"/>
          </p:nvPr>
        </p:nvSpPr>
        <p:spPr/>
        <p:txBody>
          <a:bodyPr/>
          <a:lstStyle/>
          <a:p>
            <a:r>
              <a:rPr lang="en-US" sz="3200" dirty="0" smtClean="0"/>
              <a:t>Health Benefits for Ministers</a:t>
            </a:r>
            <a:endParaRPr lang="en-US" sz="3200" dirty="0"/>
          </a:p>
        </p:txBody>
      </p:sp>
      <p:sp>
        <p:nvSpPr>
          <p:cNvPr id="26627" name="Rectangle 3"/>
          <p:cNvSpPr>
            <a:spLocks noGrp="1" noChangeArrowheads="1"/>
          </p:cNvSpPr>
          <p:nvPr>
            <p:ph type="body" idx="1"/>
          </p:nvPr>
        </p:nvSpPr>
        <p:spPr>
          <a:xfrm>
            <a:off x="1371600" y="1676400"/>
            <a:ext cx="7772400" cy="4419600"/>
          </a:xfrm>
        </p:spPr>
        <p:txBody>
          <a:bodyPr/>
          <a:lstStyle/>
          <a:p>
            <a:r>
              <a:rPr lang="en-US" sz="2800" dirty="0" smtClean="0"/>
              <a:t>Health insurance</a:t>
            </a:r>
            <a:endParaRPr lang="en-US" sz="2800" i="1" dirty="0"/>
          </a:p>
          <a:p>
            <a:r>
              <a:rPr lang="en-US" sz="2800" strike="sngStrike" dirty="0" smtClean="0">
                <a:cs typeface="Times New Roman" pitchFamily="18" charset="0"/>
              </a:rPr>
              <a:t>Health Reimbursement Arrangements (</a:t>
            </a:r>
            <a:r>
              <a:rPr lang="en-US" sz="2800" strike="sngStrike" dirty="0" err="1" smtClean="0">
                <a:cs typeface="Times New Roman" pitchFamily="18" charset="0"/>
              </a:rPr>
              <a:t>HRAs</a:t>
            </a:r>
            <a:r>
              <a:rPr lang="en-US" sz="2800" strike="sngStrike" dirty="0" smtClean="0">
                <a:cs typeface="Times New Roman" pitchFamily="18" charset="0"/>
              </a:rPr>
              <a:t>)</a:t>
            </a:r>
            <a:endParaRPr lang="en-US" sz="2800" strike="sngStrike" dirty="0">
              <a:cs typeface="Times New Roman" pitchFamily="18" charset="0"/>
            </a:endParaRPr>
          </a:p>
          <a:p>
            <a:r>
              <a:rPr lang="en-US" sz="2800" dirty="0" smtClean="0">
                <a:cs typeface="Times New Roman" pitchFamily="18" charset="0"/>
              </a:rPr>
              <a:t>Health Savings Accounts (</a:t>
            </a:r>
            <a:r>
              <a:rPr lang="en-US" sz="2800" dirty="0" err="1" smtClean="0">
                <a:cs typeface="Times New Roman" pitchFamily="18" charset="0"/>
              </a:rPr>
              <a:t>HSAs</a:t>
            </a:r>
            <a:r>
              <a:rPr lang="en-US" sz="2800" dirty="0" smtClean="0">
                <a:cs typeface="Times New Roman" pitchFamily="18" charset="0"/>
              </a:rPr>
              <a:t>)</a:t>
            </a:r>
            <a:endParaRPr lang="en-US" sz="2800" dirty="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200" dirty="0" smtClean="0"/>
              <a:t>Professional Expenses</a:t>
            </a:r>
            <a:endParaRPr lang="en-US" sz="3200" dirty="0"/>
          </a:p>
        </p:txBody>
      </p:sp>
      <p:sp>
        <p:nvSpPr>
          <p:cNvPr id="28675" name="Rectangle 3"/>
          <p:cNvSpPr>
            <a:spLocks noGrp="1" noChangeArrowheads="1"/>
          </p:cNvSpPr>
          <p:nvPr>
            <p:ph type="body" idx="1"/>
          </p:nvPr>
        </p:nvSpPr>
        <p:spPr>
          <a:xfrm>
            <a:off x="1371600" y="1676400"/>
            <a:ext cx="7772400" cy="4419600"/>
          </a:xfrm>
        </p:spPr>
        <p:txBody>
          <a:bodyPr/>
          <a:lstStyle/>
          <a:p>
            <a:r>
              <a:rPr lang="en-US" sz="2800" dirty="0"/>
              <a:t>Travel—car (@ $.</a:t>
            </a:r>
            <a:r>
              <a:rPr lang="en-US" sz="2800" dirty="0" smtClean="0"/>
              <a:t>565/mile for 2013), airplane</a:t>
            </a:r>
            <a:endParaRPr lang="en-US" sz="2800" i="1" dirty="0"/>
          </a:p>
          <a:p>
            <a:r>
              <a:rPr lang="en-US" sz="2800" dirty="0" smtClean="0">
                <a:cs typeface="Times New Roman" pitchFamily="18" charset="0"/>
              </a:rPr>
              <a:t>Lodging and meals</a:t>
            </a:r>
          </a:p>
          <a:p>
            <a:r>
              <a:rPr lang="en-US" sz="2800" dirty="0" smtClean="0">
                <a:cs typeface="Times New Roman" pitchFamily="18" charset="0"/>
              </a:rPr>
              <a:t>Materials</a:t>
            </a:r>
          </a:p>
          <a:p>
            <a:r>
              <a:rPr lang="en-US" sz="2800" dirty="0" smtClean="0">
                <a:cs typeface="Times New Roman" pitchFamily="18" charset="0"/>
              </a:rPr>
              <a:t>Entertainment</a:t>
            </a:r>
            <a:endParaRPr lang="en-US" sz="2800" dirty="0">
              <a:cs typeface="Times New Roman" pitchFamily="18" charset="0"/>
            </a:endParaRPr>
          </a:p>
        </p:txBody>
      </p:sp>
      <p:pic>
        <p:nvPicPr>
          <p:cNvPr id="33794" name="Picture 2" descr="http://www.metaefficient.com/wp-content/uploads/tesla-electric-car.jpg"/>
          <p:cNvPicPr>
            <a:picLocks noChangeAspect="1" noChangeArrowheads="1"/>
          </p:cNvPicPr>
          <p:nvPr/>
        </p:nvPicPr>
        <p:blipFill>
          <a:blip r:embed="rId3" cstate="print"/>
          <a:srcRect/>
          <a:stretch>
            <a:fillRect/>
          </a:stretch>
        </p:blipFill>
        <p:spPr bwMode="auto">
          <a:xfrm>
            <a:off x="4524375" y="3800475"/>
            <a:ext cx="4619625" cy="305752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http://www.bctheatre.com/archives/social_security_logo.png"/>
          <p:cNvPicPr>
            <a:picLocks noChangeAspect="1" noChangeArrowheads="1"/>
          </p:cNvPicPr>
          <p:nvPr/>
        </p:nvPicPr>
        <p:blipFill>
          <a:blip r:embed="rId3" cstate="print"/>
          <a:srcRect/>
          <a:stretch>
            <a:fillRect/>
          </a:stretch>
        </p:blipFill>
        <p:spPr bwMode="auto">
          <a:xfrm>
            <a:off x="4381500" y="2447925"/>
            <a:ext cx="4762500" cy="4410075"/>
          </a:xfrm>
          <a:prstGeom prst="rect">
            <a:avLst/>
          </a:prstGeom>
          <a:noFill/>
        </p:spPr>
      </p:pic>
      <p:sp>
        <p:nvSpPr>
          <p:cNvPr id="28674" name="Rectangle 2"/>
          <p:cNvSpPr>
            <a:spLocks noGrp="1" noChangeArrowheads="1"/>
          </p:cNvSpPr>
          <p:nvPr>
            <p:ph type="title"/>
          </p:nvPr>
        </p:nvSpPr>
        <p:spPr/>
        <p:txBody>
          <a:bodyPr/>
          <a:lstStyle/>
          <a:p>
            <a:r>
              <a:rPr lang="en-US" sz="3200" dirty="0" smtClean="0"/>
              <a:t>Opting Out of Social Security</a:t>
            </a:r>
            <a:endParaRPr lang="en-US" sz="3200" dirty="0"/>
          </a:p>
        </p:txBody>
      </p:sp>
      <p:sp>
        <p:nvSpPr>
          <p:cNvPr id="28675" name="Rectangle 3"/>
          <p:cNvSpPr>
            <a:spLocks noGrp="1" noChangeArrowheads="1"/>
          </p:cNvSpPr>
          <p:nvPr>
            <p:ph type="body" idx="1"/>
          </p:nvPr>
        </p:nvSpPr>
        <p:spPr>
          <a:xfrm>
            <a:off x="1371600" y="1676400"/>
            <a:ext cx="7772400" cy="4419600"/>
          </a:xfrm>
        </p:spPr>
        <p:txBody>
          <a:bodyPr/>
          <a:lstStyle/>
          <a:p>
            <a:r>
              <a:rPr lang="en-US" sz="2800" dirty="0" smtClean="0"/>
              <a:t>15.3% SECA; not 7.65% FICA</a:t>
            </a:r>
            <a:endParaRPr lang="en-US" sz="2800" i="1" dirty="0"/>
          </a:p>
          <a:p>
            <a:r>
              <a:rPr lang="en-US" sz="2800" dirty="0" smtClean="0">
                <a:cs typeface="Times New Roman" pitchFamily="18" charset="0"/>
              </a:rPr>
              <a:t>Requirements</a:t>
            </a:r>
          </a:p>
          <a:p>
            <a:r>
              <a:rPr lang="en-US" sz="2800" dirty="0" smtClean="0">
                <a:cs typeface="Times New Roman" pitchFamily="18" charset="0"/>
              </a:rPr>
              <a:t>Caution!</a:t>
            </a:r>
            <a:endParaRPr lang="en-US" sz="2800" dirty="0">
              <a:cs typeface="Times New Roman" pitchFamily="18" charset="0"/>
            </a:endParaRPr>
          </a:p>
        </p:txBody>
      </p:sp>
      <p:pic>
        <p:nvPicPr>
          <p:cNvPr id="5" name="Picture 6" descr="http://jahdai.files.wordpress.com/2009/04/church.jpg"/>
          <p:cNvPicPr>
            <a:picLocks noChangeAspect="1" noChangeArrowheads="1"/>
          </p:cNvPicPr>
          <p:nvPr/>
        </p:nvPicPr>
        <p:blipFill>
          <a:blip r:embed="rId4" cstate="print"/>
          <a:srcRect/>
          <a:stretch>
            <a:fillRect/>
          </a:stretch>
        </p:blipFill>
        <p:spPr bwMode="auto">
          <a:xfrm>
            <a:off x="5945429" y="2209800"/>
            <a:ext cx="3198571" cy="403860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200" dirty="0" smtClean="0"/>
              <a:t>For more information...</a:t>
            </a:r>
            <a:endParaRPr lang="en-US" sz="3200" dirty="0"/>
          </a:p>
        </p:txBody>
      </p:sp>
      <p:sp>
        <p:nvSpPr>
          <p:cNvPr id="28675" name="Rectangle 3"/>
          <p:cNvSpPr>
            <a:spLocks noGrp="1" noChangeArrowheads="1"/>
          </p:cNvSpPr>
          <p:nvPr>
            <p:ph type="body" idx="1"/>
          </p:nvPr>
        </p:nvSpPr>
        <p:spPr>
          <a:xfrm>
            <a:off x="1371600" y="1676400"/>
            <a:ext cx="7467600" cy="3352800"/>
          </a:xfrm>
        </p:spPr>
        <p:txBody>
          <a:bodyPr/>
          <a:lstStyle/>
          <a:p>
            <a:r>
              <a:rPr lang="en-US" sz="2800" dirty="0" smtClean="0"/>
              <a:t>Non-profit organization accounting principles</a:t>
            </a:r>
            <a:endParaRPr lang="en-US" sz="2800" i="1" dirty="0"/>
          </a:p>
          <a:p>
            <a:r>
              <a:rPr lang="en-US" sz="2800" dirty="0" smtClean="0">
                <a:cs typeface="Times New Roman" pitchFamily="18" charset="0"/>
              </a:rPr>
              <a:t>Compensation practices</a:t>
            </a:r>
          </a:p>
          <a:p>
            <a:r>
              <a:rPr lang="en-US" sz="2800" dirty="0" smtClean="0">
                <a:cs typeface="Times New Roman" pitchFamily="18" charset="0"/>
              </a:rPr>
              <a:t>Benevolent activities</a:t>
            </a:r>
          </a:p>
          <a:p>
            <a:r>
              <a:rPr lang="en-US" sz="2800" dirty="0" smtClean="0">
                <a:cs typeface="Times New Roman" pitchFamily="18" charset="0"/>
              </a:rPr>
              <a:t>Contributions issues</a:t>
            </a:r>
          </a:p>
          <a:p>
            <a:r>
              <a:rPr lang="en-US" sz="2800" dirty="0" smtClean="0">
                <a:cs typeface="Times New Roman" pitchFamily="18" charset="0"/>
              </a:rPr>
              <a:t>Foreign missions support</a:t>
            </a:r>
          </a:p>
          <a:p>
            <a:r>
              <a:rPr lang="en-US" sz="2800" dirty="0" smtClean="0">
                <a:cs typeface="Times New Roman" pitchFamily="18" charset="0"/>
              </a:rPr>
              <a:t>Ministerial tax planning</a:t>
            </a:r>
            <a:endParaRPr lang="en-US" sz="2800" dirty="0">
              <a:cs typeface="Times New Roman" pitchFamily="18" charset="0"/>
            </a:endParaRPr>
          </a:p>
        </p:txBody>
      </p:sp>
      <p:sp>
        <p:nvSpPr>
          <p:cNvPr id="6" name="TextBox 5"/>
          <p:cNvSpPr txBox="1"/>
          <p:nvPr/>
        </p:nvSpPr>
        <p:spPr>
          <a:xfrm>
            <a:off x="2362200" y="5562600"/>
            <a:ext cx="6172200" cy="523220"/>
          </a:xfrm>
          <a:prstGeom prst="rect">
            <a:avLst/>
          </a:prstGeom>
          <a:solidFill>
            <a:schemeClr val="accent6">
              <a:lumMod val="20000"/>
              <a:lumOff val="80000"/>
            </a:schemeClr>
          </a:solidFill>
        </p:spPr>
        <p:txBody>
          <a:bodyPr wrap="square" rtlCol="0">
            <a:spAutoFit/>
          </a:bodyPr>
          <a:lstStyle/>
          <a:p>
            <a:pPr algn="ctr"/>
            <a:r>
              <a:rPr lang="en-US" sz="2800" dirty="0" smtClean="0">
                <a:latin typeface="+mn-lt"/>
              </a:rPr>
              <a:t>http://www.ministrycpa.blogspot.com/</a:t>
            </a:r>
          </a:p>
        </p:txBody>
      </p:sp>
      <p:pic>
        <p:nvPicPr>
          <p:cNvPr id="7" name="Picture 6" descr="C:\Documents and Settings\CPfaffe\Local Settings\Temporary Internet Files\Content.IE5\BYA3A4M9\j0434848[1].png"/>
          <p:cNvPicPr>
            <a:picLocks noChangeAspect="1" noChangeArrowheads="1"/>
          </p:cNvPicPr>
          <p:nvPr/>
        </p:nvPicPr>
        <p:blipFill>
          <a:blip r:embed="rId3" cstate="print"/>
          <a:srcRect/>
          <a:stretch>
            <a:fillRect/>
          </a:stretch>
        </p:blipFill>
        <p:spPr bwMode="auto">
          <a:xfrm>
            <a:off x="5791200" y="2362200"/>
            <a:ext cx="2743200" cy="274320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D:\images\CLIPART\people\PEEP1095.WMF"/>
          <p:cNvPicPr>
            <a:picLocks noChangeAspect="1" noChangeArrowheads="1"/>
          </p:cNvPicPr>
          <p:nvPr/>
        </p:nvPicPr>
        <p:blipFill>
          <a:blip r:embed="rId3" cstate="print"/>
          <a:srcRect l="54811"/>
          <a:stretch>
            <a:fillRect/>
          </a:stretch>
        </p:blipFill>
        <p:spPr bwMode="auto">
          <a:xfrm>
            <a:off x="7422299" y="1066800"/>
            <a:ext cx="1721701" cy="3559175"/>
          </a:xfrm>
          <a:prstGeom prst="rect">
            <a:avLst/>
          </a:prstGeom>
          <a:noFill/>
        </p:spPr>
      </p:pic>
      <p:pic>
        <p:nvPicPr>
          <p:cNvPr id="5" name="Picture 4" descr="D:\images\CLIPART\people\PEEP1095.WMF"/>
          <p:cNvPicPr>
            <a:picLocks noChangeAspect="1" noChangeArrowheads="1"/>
          </p:cNvPicPr>
          <p:nvPr/>
        </p:nvPicPr>
        <p:blipFill>
          <a:blip r:embed="rId3" cstate="print"/>
          <a:srcRect r="45676"/>
          <a:stretch>
            <a:fillRect/>
          </a:stretch>
        </p:blipFill>
        <p:spPr bwMode="auto">
          <a:xfrm>
            <a:off x="0" y="3276600"/>
            <a:ext cx="2069755" cy="3559175"/>
          </a:xfrm>
          <a:prstGeom prst="rect">
            <a:avLst/>
          </a:prstGeom>
          <a:noFill/>
        </p:spPr>
      </p:pic>
      <p:sp>
        <p:nvSpPr>
          <p:cNvPr id="3074" name="Rectangle 2"/>
          <p:cNvSpPr>
            <a:spLocks noGrp="1" noChangeArrowheads="1"/>
          </p:cNvSpPr>
          <p:nvPr>
            <p:ph type="title"/>
          </p:nvPr>
        </p:nvSpPr>
        <p:spPr/>
        <p:txBody>
          <a:bodyPr/>
          <a:lstStyle/>
          <a:p>
            <a:r>
              <a:rPr lang="en-US" sz="3200" dirty="0" smtClean="0"/>
              <a:t>Employee or Independent Contractor</a:t>
            </a:r>
            <a:endParaRPr lang="en-US" sz="3200" dirty="0"/>
          </a:p>
        </p:txBody>
      </p:sp>
      <p:sp>
        <p:nvSpPr>
          <p:cNvPr id="3075" name="Rectangle 3"/>
          <p:cNvSpPr>
            <a:spLocks noGrp="1" noChangeArrowheads="1"/>
          </p:cNvSpPr>
          <p:nvPr>
            <p:ph type="body" idx="1"/>
          </p:nvPr>
        </p:nvSpPr>
        <p:spPr>
          <a:xfrm>
            <a:off x="1143000" y="1371600"/>
            <a:ext cx="7772400" cy="4419600"/>
          </a:xfrm>
        </p:spPr>
        <p:txBody>
          <a:bodyPr/>
          <a:lstStyle/>
          <a:p>
            <a:r>
              <a:rPr lang="en-US" sz="2800" dirty="0" smtClean="0"/>
              <a:t>Who is an employee and who is not?</a:t>
            </a:r>
          </a:p>
          <a:p>
            <a:r>
              <a:rPr lang="en-US" sz="2800" dirty="0" smtClean="0"/>
              <a:t>You can ask the IRS, if you wish</a:t>
            </a:r>
          </a:p>
          <a:p>
            <a:r>
              <a:rPr lang="en-US" sz="2800" dirty="0" smtClean="0"/>
              <a:t>Typical church </a:t>
            </a:r>
            <a:r>
              <a:rPr lang="en-US" sz="2800" i="1" dirty="0" smtClean="0"/>
              <a:t>employees </a:t>
            </a:r>
          </a:p>
          <a:p>
            <a:pPr lvl="1"/>
            <a:r>
              <a:rPr lang="en-US" dirty="0" smtClean="0"/>
              <a:t>pastors</a:t>
            </a:r>
          </a:p>
          <a:p>
            <a:pPr lvl="1"/>
            <a:r>
              <a:rPr lang="en-US" dirty="0" smtClean="0"/>
              <a:t>office and facilities staff</a:t>
            </a:r>
          </a:p>
          <a:p>
            <a:r>
              <a:rPr lang="en-US" sz="2800" dirty="0" smtClean="0"/>
              <a:t>Typical church </a:t>
            </a:r>
            <a:r>
              <a:rPr lang="en-US" sz="2800" i="1" dirty="0" smtClean="0"/>
              <a:t>independent contractors</a:t>
            </a:r>
          </a:p>
          <a:p>
            <a:pPr lvl="1"/>
            <a:r>
              <a:rPr lang="en-US" dirty="0" smtClean="0"/>
              <a:t>janitorial and snow removal service companies</a:t>
            </a:r>
          </a:p>
          <a:p>
            <a:pPr lvl="1"/>
            <a:r>
              <a:rPr lang="en-US" dirty="0" smtClean="0"/>
              <a:t>accounting/bookkeeping service firms</a:t>
            </a:r>
          </a:p>
          <a:p>
            <a:pPr>
              <a:buNone/>
            </a:pP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media-cdn.tripadvisor.com/media/photo-s/01/01/4f/bf/old-first-church-bennington.jpg"/>
          <p:cNvPicPr>
            <a:picLocks noChangeAspect="1" noChangeArrowheads="1"/>
          </p:cNvPicPr>
          <p:nvPr/>
        </p:nvPicPr>
        <p:blipFill>
          <a:blip r:embed="rId3" cstate="print"/>
          <a:srcRect/>
          <a:stretch>
            <a:fillRect/>
          </a:stretch>
        </p:blipFill>
        <p:spPr bwMode="auto">
          <a:xfrm>
            <a:off x="5257800" y="4114800"/>
            <a:ext cx="1769025" cy="2362200"/>
          </a:xfrm>
          <a:prstGeom prst="rect">
            <a:avLst/>
          </a:prstGeom>
          <a:noFill/>
        </p:spPr>
      </p:pic>
      <p:sp>
        <p:nvSpPr>
          <p:cNvPr id="8194" name="Rectangle 2"/>
          <p:cNvSpPr>
            <a:spLocks noGrp="1" noChangeArrowheads="1"/>
          </p:cNvSpPr>
          <p:nvPr>
            <p:ph type="title"/>
          </p:nvPr>
        </p:nvSpPr>
        <p:spPr/>
        <p:txBody>
          <a:bodyPr/>
          <a:lstStyle/>
          <a:p>
            <a:r>
              <a:rPr lang="en-US" sz="3200" dirty="0" smtClean="0"/>
              <a:t>According to the IRS, who is a minister? And, what difference does it make?</a:t>
            </a:r>
            <a:endParaRPr lang="en-US" sz="3200" dirty="0"/>
          </a:p>
        </p:txBody>
      </p:sp>
      <p:sp>
        <p:nvSpPr>
          <p:cNvPr id="8195" name="Rectangle 3"/>
          <p:cNvSpPr>
            <a:spLocks noGrp="1" noChangeArrowheads="1"/>
          </p:cNvSpPr>
          <p:nvPr>
            <p:ph type="body" idx="1"/>
          </p:nvPr>
        </p:nvSpPr>
        <p:spPr/>
        <p:txBody>
          <a:bodyPr/>
          <a:lstStyle/>
          <a:p>
            <a:r>
              <a:rPr lang="en-US" sz="2800" kern="1200" dirty="0" smtClean="0">
                <a:solidFill>
                  <a:schemeClr val="bg1"/>
                </a:solidFill>
              </a:rPr>
              <a:t>A minister is an individual who is a “duly ordained, commissioned, or licensed minister of a church” [and other 501(c)(3) religious organizations] who performs services “in the exercise of his ministry.”</a:t>
            </a:r>
          </a:p>
          <a:p>
            <a:r>
              <a:rPr lang="en-US" sz="2800" kern="1200" dirty="0" smtClean="0">
                <a:solidFill>
                  <a:schemeClr val="bg1"/>
                </a:solidFill>
              </a:rPr>
              <a:t>Dual Status</a:t>
            </a:r>
            <a:endParaRPr lang="en-US" sz="2400" dirty="0">
              <a:solidFill>
                <a:schemeClr val="bg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rgbClr val="969696"/>
                                      </p:to>
                                    </p:animClr>
                                  </p:sub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media-cdn.tripadvisor.com/media/photo-s/01/01/4f/bf/old-first-church-bennington.jpg"/>
          <p:cNvPicPr>
            <a:picLocks noChangeAspect="1" noChangeArrowheads="1"/>
          </p:cNvPicPr>
          <p:nvPr/>
        </p:nvPicPr>
        <p:blipFill>
          <a:blip r:embed="rId3" cstate="print"/>
          <a:srcRect/>
          <a:stretch>
            <a:fillRect/>
          </a:stretch>
        </p:blipFill>
        <p:spPr bwMode="auto">
          <a:xfrm>
            <a:off x="-1" y="0"/>
            <a:ext cx="1371601" cy="1831515"/>
          </a:xfrm>
          <a:prstGeom prst="rect">
            <a:avLst/>
          </a:prstGeom>
          <a:noFill/>
        </p:spPr>
      </p:pic>
      <p:sp>
        <p:nvSpPr>
          <p:cNvPr id="8194" name="Rectangle 2"/>
          <p:cNvSpPr>
            <a:spLocks noGrp="1" noChangeArrowheads="1"/>
          </p:cNvSpPr>
          <p:nvPr>
            <p:ph type="title"/>
          </p:nvPr>
        </p:nvSpPr>
        <p:spPr/>
        <p:txBody>
          <a:bodyPr/>
          <a:lstStyle/>
          <a:p>
            <a:r>
              <a:rPr lang="en-US" sz="3200" dirty="0" smtClean="0"/>
              <a:t>It makes a big difference to be both an employee and a self-employed person!</a:t>
            </a:r>
            <a:endParaRPr lang="en-US" sz="3200" dirty="0"/>
          </a:p>
        </p:txBody>
      </p:sp>
      <p:sp>
        <p:nvSpPr>
          <p:cNvPr id="8195" name="Rectangle 3"/>
          <p:cNvSpPr>
            <a:spLocks noGrp="1" noChangeArrowheads="1"/>
          </p:cNvSpPr>
          <p:nvPr>
            <p:ph type="body" idx="1"/>
          </p:nvPr>
        </p:nvSpPr>
        <p:spPr/>
        <p:txBody>
          <a:bodyPr/>
          <a:lstStyle/>
          <a:p>
            <a:r>
              <a:rPr lang="en-US" sz="2800" dirty="0" smtClean="0">
                <a:solidFill>
                  <a:schemeClr val="bg1"/>
                </a:solidFill>
              </a:rPr>
              <a:t>Eligible for all employee benefit provisions of the Internal Revenue Code, the most common are:</a:t>
            </a:r>
          </a:p>
          <a:p>
            <a:pPr lvl="1"/>
            <a:r>
              <a:rPr lang="en-US" sz="2400" dirty="0" smtClean="0">
                <a:solidFill>
                  <a:schemeClr val="bg1"/>
                </a:solidFill>
              </a:rPr>
              <a:t>Health care plans</a:t>
            </a:r>
          </a:p>
          <a:p>
            <a:pPr lvl="1"/>
            <a:r>
              <a:rPr lang="en-US" sz="2400" dirty="0" smtClean="0">
                <a:solidFill>
                  <a:schemeClr val="bg1"/>
                </a:solidFill>
              </a:rPr>
              <a:t>Retirement plans </a:t>
            </a:r>
          </a:p>
          <a:p>
            <a:r>
              <a:rPr lang="en-US" sz="2800" dirty="0" smtClean="0">
                <a:solidFill>
                  <a:schemeClr val="bg1"/>
                </a:solidFill>
              </a:rPr>
              <a:t>7.65% FICA tax withholding replaced with personal responsibility for 15.3% SE tax</a:t>
            </a:r>
          </a:p>
          <a:p>
            <a:r>
              <a:rPr lang="en-US" sz="2800" dirty="0" smtClean="0">
                <a:solidFill>
                  <a:schemeClr val="bg1"/>
                </a:solidFill>
              </a:rPr>
              <a:t>Federal and state income tax withholding optional</a:t>
            </a:r>
          </a:p>
          <a:p>
            <a:r>
              <a:rPr lang="en-US" sz="2800" dirty="0" smtClean="0">
                <a:solidFill>
                  <a:schemeClr val="bg1"/>
                </a:solidFill>
              </a:rPr>
              <a:t>Form 1040-ES</a:t>
            </a:r>
            <a:endParaRPr lang="en-US" sz="2800" dirty="0">
              <a:solidFill>
                <a:schemeClr val="bg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0" end="0"/>
                                            </p:txEl>
                                          </p:spTgt>
                                        </p:tgtEl>
                                        <p:attrNameLst>
                                          <p:attrName>ppt_c</p:attrName>
                                        </p:attrNameLst>
                                      </p:cBhvr>
                                      <p:to>
                                        <a:srgbClr val="969696"/>
                                      </p:to>
                                    </p:animClr>
                                  </p:subTnLst>
                                </p:cTn>
                              </p:par>
                              <p:par>
                                <p:cTn id="7" presetID="1" presetClass="entr" presetSubtype="0" fill="hold"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1" end="1"/>
                                            </p:txEl>
                                          </p:spTgt>
                                        </p:tgtEl>
                                        <p:attrNameLst>
                                          <p:attrName>ppt_c</p:attrName>
                                        </p:attrNameLst>
                                      </p:cBhvr>
                                      <p:to>
                                        <a:srgbClr val="969696"/>
                                      </p:to>
                                    </p:animClr>
                                  </p:subTnLst>
                                </p:cTn>
                              </p:par>
                              <p:par>
                                <p:cTn id="9" presetID="1" presetClass="entr" presetSubtype="0" fill="hold"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195">
                                            <p:txEl>
                                              <p:pRg st="2" end="2"/>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ave 4"/>
          <p:cNvSpPr/>
          <p:nvPr/>
        </p:nvSpPr>
        <p:spPr>
          <a:xfrm rot="773565">
            <a:off x="6123379" y="1142994"/>
            <a:ext cx="2895600" cy="1447800"/>
          </a:xfrm>
          <a:prstGeom prst="wave">
            <a:avLst/>
          </a:prstGeom>
          <a:solidFill>
            <a:schemeClr val="accent6">
              <a:lumMod val="40000"/>
              <a:lumOff val="60000"/>
            </a:schemeClr>
          </a:solidFill>
          <a:ln>
            <a:solidFill>
              <a:schemeClr val="accent6">
                <a:lumMod val="40000"/>
                <a:lumOff val="60000"/>
              </a:schemeClr>
            </a:solidFill>
          </a:ln>
          <a:effectLst>
            <a:outerShdw blurRad="50800" dist="38100" dir="2700000" algn="tl" rotWithShape="0">
              <a:schemeClr val="accent6">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Assumptions</a:t>
            </a:r>
            <a:endParaRPr lang="en-US" dirty="0"/>
          </a:p>
        </p:txBody>
      </p:sp>
      <p:sp>
        <p:nvSpPr>
          <p:cNvPr id="9218" name="Rectangle 2"/>
          <p:cNvSpPr>
            <a:spLocks noGrp="1" noChangeArrowheads="1"/>
          </p:cNvSpPr>
          <p:nvPr>
            <p:ph type="title"/>
          </p:nvPr>
        </p:nvSpPr>
        <p:spPr/>
        <p:txBody>
          <a:bodyPr/>
          <a:lstStyle/>
          <a:p>
            <a:r>
              <a:rPr lang="en-US" sz="3200" dirty="0" smtClean="0"/>
              <a:t>Typical Minister’s Annual Form W-2</a:t>
            </a:r>
            <a:endParaRPr lang="en-US" sz="3200" dirty="0"/>
          </a:p>
        </p:txBody>
      </p:sp>
      <p:sp>
        <p:nvSpPr>
          <p:cNvPr id="9219" name="Rectangle 3"/>
          <p:cNvSpPr>
            <a:spLocks noGrp="1" noChangeArrowheads="1"/>
          </p:cNvSpPr>
          <p:nvPr>
            <p:ph type="body" idx="1"/>
          </p:nvPr>
        </p:nvSpPr>
        <p:spPr/>
        <p:txBody>
          <a:bodyPr/>
          <a:lstStyle/>
          <a:p>
            <a:pPr marL="0" indent="0">
              <a:buNone/>
            </a:pPr>
            <a:r>
              <a:rPr lang="en-US" sz="2800" dirty="0" smtClean="0"/>
              <a:t>$35,000	Cash salary</a:t>
            </a:r>
          </a:p>
          <a:p>
            <a:pPr marL="0" indent="0">
              <a:buNone/>
            </a:pPr>
            <a:r>
              <a:rPr lang="en-US" sz="2800" dirty="0" smtClean="0"/>
              <a:t>  30,000	Housing allowance designation</a:t>
            </a:r>
          </a:p>
          <a:p>
            <a:pPr marL="0" indent="0">
              <a:buNone/>
            </a:pPr>
            <a:r>
              <a:rPr lang="en-US" sz="2800" dirty="0" smtClean="0"/>
              <a:t>   (6,000)	Minister’s 403(b) plan elective deferral</a:t>
            </a:r>
          </a:p>
          <a:p>
            <a:pPr marL="0" indent="0">
              <a:buNone/>
            </a:pPr>
            <a:r>
              <a:rPr lang="en-US" sz="2800" dirty="0" smtClean="0"/>
              <a:t>   (5,000)	Pastor’s optional federal and state</a:t>
            </a:r>
          </a:p>
          <a:p>
            <a:pPr marL="0" indent="0">
              <a:buNone/>
            </a:pPr>
            <a:r>
              <a:rPr lang="en-US" sz="2800" dirty="0" smtClean="0"/>
              <a:t> </a:t>
            </a:r>
            <a:r>
              <a:rPr lang="en-US" sz="2800" u="sng" dirty="0" smtClean="0"/>
              <a:t>           </a:t>
            </a:r>
            <a:r>
              <a:rPr lang="en-US" sz="2800" dirty="0" smtClean="0"/>
              <a:t>	  income tax withholding</a:t>
            </a:r>
          </a:p>
          <a:p>
            <a:pPr marL="0" indent="0">
              <a:buNone/>
            </a:pPr>
            <a:r>
              <a:rPr lang="en-US" sz="2800" dirty="0" smtClean="0"/>
              <a:t>$54,000	Net amount paid to minister</a:t>
            </a:r>
            <a:endParaRPr lang="en-US" sz="2800"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ave 4"/>
          <p:cNvSpPr/>
          <p:nvPr/>
        </p:nvSpPr>
        <p:spPr>
          <a:xfrm rot="773565">
            <a:off x="6123379" y="1142994"/>
            <a:ext cx="2895600" cy="1447800"/>
          </a:xfrm>
          <a:prstGeom prst="wave">
            <a:avLst/>
          </a:prstGeom>
          <a:solidFill>
            <a:schemeClr val="accent6">
              <a:lumMod val="40000"/>
              <a:lumOff val="60000"/>
            </a:schemeClr>
          </a:solidFill>
          <a:ln>
            <a:solidFill>
              <a:schemeClr val="accent6">
                <a:lumMod val="40000"/>
                <a:lumOff val="60000"/>
              </a:schemeClr>
            </a:solidFill>
          </a:ln>
          <a:effectLst>
            <a:outerShdw blurRad="50800" dist="38100" dir="2700000" algn="tl" rotWithShape="0">
              <a:schemeClr val="accent6">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Assumptions</a:t>
            </a:r>
            <a:endParaRPr lang="en-US" dirty="0"/>
          </a:p>
        </p:txBody>
      </p:sp>
      <p:sp>
        <p:nvSpPr>
          <p:cNvPr id="9218" name="Rectangle 2"/>
          <p:cNvSpPr>
            <a:spLocks noGrp="1" noChangeArrowheads="1"/>
          </p:cNvSpPr>
          <p:nvPr>
            <p:ph type="title"/>
          </p:nvPr>
        </p:nvSpPr>
        <p:spPr/>
        <p:txBody>
          <a:bodyPr/>
          <a:lstStyle/>
          <a:p>
            <a:r>
              <a:rPr lang="en-US" sz="3200" dirty="0" smtClean="0"/>
              <a:t>Typical Minister’s Annual Form W-2</a:t>
            </a:r>
            <a:endParaRPr lang="en-US" sz="3200" dirty="0"/>
          </a:p>
        </p:txBody>
      </p:sp>
      <p:sp>
        <p:nvSpPr>
          <p:cNvPr id="9219" name="Rectangle 3"/>
          <p:cNvSpPr>
            <a:spLocks noGrp="1" noChangeArrowheads="1"/>
          </p:cNvSpPr>
          <p:nvPr>
            <p:ph type="body" idx="1"/>
          </p:nvPr>
        </p:nvSpPr>
        <p:spPr/>
        <p:txBody>
          <a:bodyPr/>
          <a:lstStyle/>
          <a:p>
            <a:pPr marL="0" indent="0">
              <a:buNone/>
            </a:pPr>
            <a:r>
              <a:rPr lang="en-US" sz="2800" dirty="0" smtClean="0"/>
              <a:t>$35,000	Cash salary</a:t>
            </a:r>
          </a:p>
          <a:p>
            <a:pPr marL="0" indent="0">
              <a:buNone/>
            </a:pPr>
            <a:r>
              <a:rPr lang="en-US" sz="2800" dirty="0" smtClean="0"/>
              <a:t>  30,000	Housing allowance designation</a:t>
            </a:r>
          </a:p>
          <a:p>
            <a:pPr marL="0" indent="0">
              <a:buNone/>
            </a:pPr>
            <a:r>
              <a:rPr lang="en-US" sz="2800" dirty="0" smtClean="0"/>
              <a:t>   (6,000)	Minister’s 403(b) plan elective deferral</a:t>
            </a:r>
          </a:p>
          <a:p>
            <a:pPr marL="0" indent="0">
              <a:buNone/>
            </a:pPr>
            <a:r>
              <a:rPr lang="en-US" sz="2800" dirty="0" smtClean="0"/>
              <a:t>   (5,000)	Pastor’s optional federal and state</a:t>
            </a:r>
          </a:p>
          <a:p>
            <a:pPr marL="0" indent="0">
              <a:buNone/>
            </a:pPr>
            <a:r>
              <a:rPr lang="en-US" sz="2800" dirty="0" smtClean="0"/>
              <a:t> </a:t>
            </a:r>
            <a:r>
              <a:rPr lang="en-US" sz="2800" u="sng" dirty="0" smtClean="0"/>
              <a:t>           </a:t>
            </a:r>
            <a:r>
              <a:rPr lang="en-US" sz="2800" dirty="0" smtClean="0"/>
              <a:t>	  income tax withholding</a:t>
            </a:r>
          </a:p>
          <a:p>
            <a:pPr marL="0" indent="0">
              <a:buNone/>
            </a:pPr>
            <a:r>
              <a:rPr lang="en-US" sz="2800" dirty="0" smtClean="0"/>
              <a:t>$54,000	Net amount paid to minister</a:t>
            </a:r>
            <a:endParaRPr lang="en-US" sz="2800" dirty="0"/>
          </a:p>
        </p:txBody>
      </p:sp>
      <p:pic>
        <p:nvPicPr>
          <p:cNvPr id="6" name="Picture 2"/>
          <p:cNvPicPr>
            <a:picLocks noChangeAspect="1" noChangeArrowheads="1"/>
          </p:cNvPicPr>
          <p:nvPr/>
        </p:nvPicPr>
        <p:blipFill>
          <a:blip r:embed="rId3" cstate="print"/>
          <a:srcRect/>
          <a:stretch>
            <a:fillRect/>
          </a:stretch>
        </p:blipFill>
        <p:spPr bwMode="auto">
          <a:xfrm>
            <a:off x="0" y="1219200"/>
            <a:ext cx="9126598" cy="4100512"/>
          </a:xfrm>
          <a:prstGeom prst="rect">
            <a:avLst/>
          </a:prstGeom>
          <a:noFill/>
          <a:ln w="9525">
            <a:noFill/>
            <a:miter lim="800000"/>
            <a:headEnd/>
            <a:tailEnd/>
          </a:ln>
        </p:spPr>
      </p:pic>
      <p:sp>
        <p:nvSpPr>
          <p:cNvPr id="7" name="TextBox 6"/>
          <p:cNvSpPr txBox="1"/>
          <p:nvPr/>
        </p:nvSpPr>
        <p:spPr>
          <a:xfrm>
            <a:off x="2971800" y="5065776"/>
            <a:ext cx="609600" cy="152400"/>
          </a:xfrm>
          <a:prstGeom prst="rect">
            <a:avLst/>
          </a:prstGeom>
          <a:solidFill>
            <a:schemeClr val="bg1"/>
          </a:solidFill>
        </p:spPr>
        <p:txBody>
          <a:bodyPr wrap="square" lIns="0" tIns="0" rIns="0" bIns="0" rtlCol="0">
            <a:noAutofit/>
          </a:bodyPr>
          <a:lstStyle/>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dirty="0" smtClean="0"/>
              <a:t>Typical Minister’s Annual Form W-2</a:t>
            </a:r>
            <a:endParaRPr lang="en-US" sz="3200" dirty="0"/>
          </a:p>
        </p:txBody>
      </p:sp>
      <p:sp>
        <p:nvSpPr>
          <p:cNvPr id="9219" name="Rectangle 3"/>
          <p:cNvSpPr>
            <a:spLocks noGrp="1" noChangeArrowheads="1"/>
          </p:cNvSpPr>
          <p:nvPr>
            <p:ph type="body" idx="1"/>
          </p:nvPr>
        </p:nvSpPr>
        <p:spPr/>
        <p:txBody>
          <a:bodyPr/>
          <a:lstStyle/>
          <a:p>
            <a:pPr marL="0" indent="0">
              <a:buNone/>
            </a:pPr>
            <a:r>
              <a:rPr lang="en-US" sz="2000" dirty="0" smtClean="0"/>
              <a:t>$35,000	     Cash salary</a:t>
            </a:r>
          </a:p>
          <a:p>
            <a:pPr marL="0" indent="0">
              <a:buNone/>
            </a:pPr>
            <a:r>
              <a:rPr lang="en-US" sz="2000" dirty="0" smtClean="0"/>
              <a:t>  30,000	     Housing allowance designation</a:t>
            </a:r>
          </a:p>
          <a:p>
            <a:pPr marL="0" indent="0">
              <a:buNone/>
            </a:pPr>
            <a:r>
              <a:rPr lang="en-US" sz="2000" dirty="0" smtClean="0"/>
              <a:t>   (6,000)    Minister’s 403(b) plan elective deferral</a:t>
            </a:r>
          </a:p>
          <a:p>
            <a:pPr marL="0" indent="0">
              <a:buNone/>
            </a:pPr>
            <a:r>
              <a:rPr lang="en-US" sz="2000" u="sng" dirty="0" smtClean="0"/>
              <a:t>   (5,000</a:t>
            </a:r>
            <a:r>
              <a:rPr lang="en-US" sz="2000" dirty="0" smtClean="0"/>
              <a:t>)    Pastor’s optional federal &amp; state  tax withholding</a:t>
            </a:r>
          </a:p>
          <a:p>
            <a:pPr marL="0" indent="0">
              <a:buNone/>
            </a:pPr>
            <a:r>
              <a:rPr lang="en-US" sz="2000" dirty="0" smtClean="0"/>
              <a:t>$54,000	     Net amount paid to minister</a:t>
            </a:r>
          </a:p>
          <a:p>
            <a:pPr marL="0" indent="0">
              <a:buNone/>
            </a:pPr>
            <a:endParaRPr lang="en-US" sz="2000" dirty="0" smtClean="0"/>
          </a:p>
          <a:p>
            <a:pPr marL="0" indent="0"/>
            <a:r>
              <a:rPr lang="en-US" sz="2800" dirty="0" smtClean="0"/>
              <a:t> Accountable plan for professional expense reimbursements</a:t>
            </a:r>
          </a:p>
          <a:p>
            <a:pPr marL="0" indent="0"/>
            <a:r>
              <a:rPr lang="en-US" sz="2800" dirty="0" smtClean="0"/>
              <a:t> Health insurance premiums and other qualified health benefits</a:t>
            </a:r>
          </a:p>
          <a:p>
            <a:pPr marL="0" indent="0"/>
            <a:r>
              <a:rPr lang="en-US" sz="2800" dirty="0" smtClean="0"/>
              <a:t> </a:t>
            </a:r>
            <a:r>
              <a:rPr lang="en-US" sz="2800" b="1" i="1" dirty="0" smtClean="0"/>
              <a:t>Employer</a:t>
            </a:r>
            <a:r>
              <a:rPr lang="en-US" sz="2800" dirty="0" smtClean="0"/>
              <a:t> contributions to 403(b) plan</a:t>
            </a:r>
            <a:endParaRPr lang="en-US" sz="2800" dirty="0"/>
          </a:p>
        </p:txBody>
      </p:sp>
      <p:sp>
        <p:nvSpPr>
          <p:cNvPr id="5" name="Wave 4"/>
          <p:cNvSpPr/>
          <p:nvPr/>
        </p:nvSpPr>
        <p:spPr>
          <a:xfrm>
            <a:off x="1752600" y="2514600"/>
            <a:ext cx="2895600" cy="1447800"/>
          </a:xfrm>
          <a:prstGeom prst="wave">
            <a:avLst/>
          </a:prstGeom>
          <a:solidFill>
            <a:schemeClr val="accent6">
              <a:lumMod val="40000"/>
              <a:lumOff val="60000"/>
            </a:schemeClr>
          </a:solidFill>
          <a:ln>
            <a:solidFill>
              <a:schemeClr val="accent6">
                <a:lumMod val="40000"/>
                <a:lumOff val="60000"/>
              </a:schemeClr>
            </a:solidFill>
          </a:ln>
          <a:effectLst>
            <a:outerShdw blurRad="50800" dist="38100" dir="2700000" algn="tl" rotWithShape="0">
              <a:schemeClr val="accent6">
                <a:lumMod val="40000"/>
                <a:lumOff val="6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Irrelevant items</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200" dirty="0" smtClean="0"/>
              <a:t>Housing Allowance</a:t>
            </a:r>
            <a:endParaRPr lang="en-US" sz="3200" dirty="0"/>
          </a:p>
        </p:txBody>
      </p:sp>
      <p:sp>
        <p:nvSpPr>
          <p:cNvPr id="14339" name="Rectangle 3"/>
          <p:cNvSpPr>
            <a:spLocks noGrp="1" noChangeArrowheads="1"/>
          </p:cNvSpPr>
          <p:nvPr>
            <p:ph type="body" idx="1"/>
          </p:nvPr>
        </p:nvSpPr>
        <p:spPr/>
        <p:txBody>
          <a:bodyPr/>
          <a:lstStyle/>
          <a:p>
            <a:r>
              <a:rPr lang="en-US" sz="2800" dirty="0" smtClean="0"/>
              <a:t>Principal residence</a:t>
            </a:r>
            <a:endParaRPr lang="en-US" sz="2800" dirty="0"/>
          </a:p>
          <a:p>
            <a:r>
              <a:rPr lang="en-US" sz="2800" dirty="0" smtClean="0"/>
              <a:t>Three-part test</a:t>
            </a:r>
          </a:p>
          <a:p>
            <a:pPr lvl="1"/>
            <a:r>
              <a:rPr lang="en-US" dirty="0" smtClean="0"/>
              <a:t>Actual expenses</a:t>
            </a:r>
          </a:p>
          <a:p>
            <a:pPr lvl="1"/>
            <a:r>
              <a:rPr lang="en-US" dirty="0" smtClean="0"/>
              <a:t>Designated amount</a:t>
            </a:r>
          </a:p>
          <a:p>
            <a:pPr lvl="1"/>
            <a:r>
              <a:rPr lang="en-US" dirty="0" smtClean="0"/>
              <a:t>Fair rental value, plus actual cost of utilities</a:t>
            </a:r>
          </a:p>
          <a:p>
            <a:r>
              <a:rPr lang="en-US" sz="2800" dirty="0" smtClean="0"/>
              <a:t>Partial reduction of deductible expenses</a:t>
            </a:r>
            <a:endParaRPr lang="en-US" sz="2800" dirty="0"/>
          </a:p>
        </p:txBody>
      </p:sp>
      <p:pic>
        <p:nvPicPr>
          <p:cNvPr id="14340" name="Picture 4" descr="D:\images\CLIPART\building\BUIL0047.WMF"/>
          <p:cNvPicPr>
            <a:picLocks noChangeAspect="1" noChangeArrowheads="1"/>
          </p:cNvPicPr>
          <p:nvPr/>
        </p:nvPicPr>
        <p:blipFill>
          <a:blip r:embed="rId3" cstate="print"/>
          <a:srcRect/>
          <a:stretch>
            <a:fillRect/>
          </a:stretch>
        </p:blipFill>
        <p:spPr bwMode="auto">
          <a:xfrm>
            <a:off x="6324600" y="762000"/>
            <a:ext cx="2470150" cy="2795588"/>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dirty="0" smtClean="0"/>
              <a:t>Retirement Plan Options</a:t>
            </a:r>
            <a:endParaRPr lang="en-US" sz="3200" dirty="0"/>
          </a:p>
        </p:txBody>
      </p:sp>
      <p:sp>
        <p:nvSpPr>
          <p:cNvPr id="18435" name="Rectangle 3"/>
          <p:cNvSpPr>
            <a:spLocks noGrp="1" noChangeArrowheads="1"/>
          </p:cNvSpPr>
          <p:nvPr>
            <p:ph type="body" idx="1"/>
          </p:nvPr>
        </p:nvSpPr>
        <p:spPr>
          <a:xfrm>
            <a:off x="1371600" y="1371600"/>
            <a:ext cx="7543800" cy="5486400"/>
          </a:xfrm>
        </p:spPr>
        <p:txBody>
          <a:bodyPr/>
          <a:lstStyle/>
          <a:p>
            <a:r>
              <a:rPr lang="en-US" sz="2800" dirty="0" smtClean="0"/>
              <a:t>Internal Revenue Code Section 403(b) plans</a:t>
            </a:r>
          </a:p>
          <a:p>
            <a:r>
              <a:rPr lang="en-US" sz="2800" dirty="0" smtClean="0">
                <a:cs typeface="Times New Roman" pitchFamily="18" charset="0"/>
              </a:rPr>
              <a:t>Traditional Individual Retirement Accounts (IRAs)</a:t>
            </a:r>
          </a:p>
          <a:p>
            <a:r>
              <a:rPr lang="en-US" sz="2800" dirty="0" smtClean="0">
                <a:cs typeface="Times New Roman" pitchFamily="18" charset="0"/>
              </a:rPr>
              <a:t>Roth IRAs 					    (and Roth 403(b) plans)</a:t>
            </a:r>
            <a:endParaRPr lang="en-US" sz="2800" dirty="0">
              <a:cs typeface="Times New Roman" pitchFamily="18" charset="0"/>
            </a:endParaRPr>
          </a:p>
          <a:p>
            <a:endParaRPr lang="en-US" sz="2800" dirty="0">
              <a:cs typeface="Times New Roman" pitchFamily="18" charset="0"/>
            </a:endParaRPr>
          </a:p>
        </p:txBody>
      </p:sp>
      <p:pic>
        <p:nvPicPr>
          <p:cNvPr id="37892" name="Picture 4" descr="http://www.dfas.mil/careers/benefits/retirement/retirement.jpg"/>
          <p:cNvPicPr>
            <a:picLocks noChangeAspect="1" noChangeArrowheads="1"/>
          </p:cNvPicPr>
          <p:nvPr/>
        </p:nvPicPr>
        <p:blipFill>
          <a:blip r:embed="rId3" cstate="print"/>
          <a:srcRect/>
          <a:stretch>
            <a:fillRect/>
          </a:stretch>
        </p:blipFill>
        <p:spPr bwMode="auto">
          <a:xfrm>
            <a:off x="304800" y="4038600"/>
            <a:ext cx="3237329" cy="2590800"/>
          </a:xfrm>
          <a:prstGeom prst="rect">
            <a:avLst/>
          </a:prstGeom>
          <a:noFill/>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cean">
  <a:themeElements>
    <a:clrScheme name="Ocea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cea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cea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cea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cea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cea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cea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cea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Settings\Corey Pfaffe\Local Settings\Temp\Temporary Directory 2 for Ocean.zip\Ocean.pot</Template>
  <TotalTime>9650</TotalTime>
  <Words>2954</Words>
  <Application>Microsoft Office PowerPoint</Application>
  <PresentationFormat>On-screen Show (4:3)</PresentationFormat>
  <Paragraphs>205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Ocean</vt:lpstr>
      <vt:lpstr>Church and Christian Ministry Compensation Concepts</vt:lpstr>
      <vt:lpstr>Employee or Independent Contractor</vt:lpstr>
      <vt:lpstr>According to the IRS, who is a minister? And, what difference does it make?</vt:lpstr>
      <vt:lpstr>It makes a big difference to be both an employee and a self-employed person!</vt:lpstr>
      <vt:lpstr>Typical Minister’s Annual Form W-2</vt:lpstr>
      <vt:lpstr>Typical Minister’s Annual Form W-2</vt:lpstr>
      <vt:lpstr>Typical Minister’s Annual Form W-2</vt:lpstr>
      <vt:lpstr>Housing Allowance</vt:lpstr>
      <vt:lpstr>Retirement Plan Options</vt:lpstr>
      <vt:lpstr>Health Benefits for Ministers</vt:lpstr>
      <vt:lpstr>Professional Expenses</vt:lpstr>
      <vt:lpstr>Opting Out of Social Security</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dc:title>
  <dc:creator>Corey A Pfaffe</dc:creator>
  <cp:lastModifiedBy>Thomas</cp:lastModifiedBy>
  <cp:revision>153</cp:revision>
  <dcterms:created xsi:type="dcterms:W3CDTF">2003-02-02T21:48:06Z</dcterms:created>
  <dcterms:modified xsi:type="dcterms:W3CDTF">2014-03-08T17:59:15Z</dcterms:modified>
</cp:coreProperties>
</file>